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9"/>
  </p:notesMasterIdLst>
  <p:handoutMasterIdLst>
    <p:handoutMasterId r:id="rId10"/>
  </p:handoutMasterIdLst>
  <p:sldIdLst>
    <p:sldId id="552" r:id="rId2"/>
    <p:sldId id="256" r:id="rId3"/>
    <p:sldId id="586" r:id="rId4"/>
    <p:sldId id="2425" r:id="rId5"/>
    <p:sldId id="2424" r:id="rId6"/>
    <p:sldId id="466" r:id="rId7"/>
    <p:sldId id="452" r:id="rId8"/>
  </p:sldIdLst>
  <p:sldSz cx="12192000" cy="6858000"/>
  <p:notesSz cx="6797675" cy="9926638"/>
  <p:custDataLst>
    <p:tags r:id="rId11"/>
  </p:custDataLst>
  <p:defaultTextStyle>
    <a:defPPr>
      <a:defRPr lang="es-ES"/>
    </a:defPPr>
    <a:lvl1pPr marL="0" algn="l" defTabSz="91379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6895" algn="l" defTabSz="91379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3790" algn="l" defTabSz="91379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0684" algn="l" defTabSz="91379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7581" algn="l" defTabSz="91379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4477" algn="l" defTabSz="91379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1372" algn="l" defTabSz="91379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8266" algn="l" defTabSz="91379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5161" algn="l" defTabSz="91379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288325-B50F-144B-A410-0AFC51854569}">
          <p14:sldIdLst>
            <p14:sldId id="552"/>
            <p14:sldId id="256"/>
            <p14:sldId id="586"/>
            <p14:sldId id="2425"/>
            <p14:sldId id="2424"/>
          </p14:sldIdLst>
        </p14:section>
        <p14:section name="Cierre" id="{241FE5EB-5EAF-B343-9F1E-BC91D0829D52}">
          <p14:sldIdLst>
            <p14:sldId id="466"/>
            <p14:sldId id="4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2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5EE"/>
    <a:srgbClr val="D5E5EF"/>
    <a:srgbClr val="DEEBF4"/>
    <a:srgbClr val="EEF5F9"/>
    <a:srgbClr val="E9F2F7"/>
    <a:srgbClr val="D4E5F0"/>
    <a:srgbClr val="E7E6E6"/>
    <a:srgbClr val="FCE3D4"/>
    <a:srgbClr val="E389A0"/>
    <a:srgbClr val="FBD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55" autoAdjust="0"/>
    <p:restoredTop sz="94105" autoAdjust="0"/>
  </p:normalViewPr>
  <p:slideViewPr>
    <p:cSldViewPr snapToObjects="1" showGuides="1">
      <p:cViewPr varScale="1">
        <p:scale>
          <a:sx n="131" d="100"/>
          <a:sy n="131" d="100"/>
        </p:scale>
        <p:origin x="384" y="184"/>
      </p:cViewPr>
      <p:guideLst>
        <p:guide orient="horz" pos="3022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31240"/>
    </p:cViewPr>
  </p:sorterViewPr>
  <p:notesViewPr>
    <p:cSldViewPr snapToObjects="1" showGuides="1">
      <p:cViewPr varScale="1">
        <p:scale>
          <a:sx n="113" d="100"/>
          <a:sy n="113" d="100"/>
        </p:scale>
        <p:origin x="36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5B29DC9-D08B-4949-81E2-39C6CEC68F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2345" tIns="46173" rIns="92345" bIns="46173" rtlCol="0"/>
          <a:lstStyle>
            <a:lvl1pPr algn="l">
              <a:defRPr sz="1200"/>
            </a:lvl1pPr>
          </a:lstStyle>
          <a:p>
            <a:endParaRPr lang="es-ES" dirty="0">
              <a:latin typeface="Soho Gothic Pro Light" panose="020B0303030504020204" pitchFamily="34" charset="0"/>
            </a:endParaRP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99F9DC3-28BB-D94C-85E9-90396F03A5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2345" tIns="46173" rIns="92345" bIns="46173" rtlCol="0"/>
          <a:lstStyle>
            <a:lvl1pPr algn="r">
              <a:defRPr sz="1200"/>
            </a:lvl1pPr>
          </a:lstStyle>
          <a:p>
            <a:fld id="{44FE4C93-B9AD-774B-B059-E1A53E3045D5}" type="datetimeFigureOut">
              <a:rPr lang="es-ES" smtClean="0">
                <a:latin typeface="Soho Gothic Pro Light" panose="020B0303030504020204" pitchFamily="34" charset="0"/>
              </a:rPr>
              <a:t>15/6/21</a:t>
            </a:fld>
            <a:endParaRPr lang="es-ES" dirty="0">
              <a:latin typeface="Soho Gothic Pro Light" panose="020B0303030504020204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E33F6B1-C943-874F-81C8-5CB8F4F2E2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28585"/>
            <a:ext cx="2945659" cy="498055"/>
          </a:xfrm>
          <a:prstGeom prst="rect">
            <a:avLst/>
          </a:prstGeom>
        </p:spPr>
        <p:txBody>
          <a:bodyPr vert="horz" lIns="92345" tIns="46173" rIns="92345" bIns="46173" rtlCol="0" anchor="b"/>
          <a:lstStyle>
            <a:lvl1pPr algn="l">
              <a:defRPr sz="1200"/>
            </a:lvl1pPr>
          </a:lstStyle>
          <a:p>
            <a:endParaRPr lang="es-ES" dirty="0">
              <a:latin typeface="Soho Gothic Pro Light" panose="020B0303030504020204" pitchFamily="34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EB7C242-1592-974F-B931-024110D2C6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</p:spPr>
        <p:txBody>
          <a:bodyPr vert="horz" lIns="92345" tIns="46173" rIns="92345" bIns="46173" rtlCol="0" anchor="b"/>
          <a:lstStyle>
            <a:lvl1pPr algn="r">
              <a:defRPr sz="1200"/>
            </a:lvl1pPr>
          </a:lstStyle>
          <a:p>
            <a:fld id="{13E42EBE-F2C8-DB4B-9CF8-781446FF5229}" type="slidenum">
              <a:rPr lang="es-ES" smtClean="0">
                <a:latin typeface="Soho Gothic Pro Light" panose="020B0303030504020204" pitchFamily="34" charset="0"/>
              </a:rPr>
              <a:t>‹#›</a:t>
            </a:fld>
            <a:endParaRPr lang="es-ES" dirty="0">
              <a:latin typeface="Soho Gothic Pro Light" panose="020B0303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5962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2345" tIns="46173" rIns="92345" bIns="46173" rtlCol="0"/>
          <a:lstStyle>
            <a:lvl1pPr algn="l">
              <a:defRPr sz="1200">
                <a:latin typeface="Soho Gothic Pro Light" panose="020B0303030504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2345" tIns="46173" rIns="92345" bIns="46173" rtlCol="0"/>
          <a:lstStyle>
            <a:lvl1pPr algn="r">
              <a:defRPr sz="1200">
                <a:latin typeface="Soho Gothic Pro Light" panose="020B0303030504020204" pitchFamily="34" charset="0"/>
              </a:defRPr>
            </a:lvl1pPr>
          </a:lstStyle>
          <a:p>
            <a:fld id="{C82A976D-0EBD-E345-809C-21C952C27942}" type="datetimeFigureOut">
              <a:rPr lang="es-ES" smtClean="0"/>
              <a:pPr/>
              <a:t>15/6/21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45" tIns="46173" rIns="92345" bIns="46173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768" y="4777196"/>
            <a:ext cx="5438140" cy="3908613"/>
          </a:xfrm>
          <a:prstGeom prst="rect">
            <a:avLst/>
          </a:prstGeom>
        </p:spPr>
        <p:txBody>
          <a:bodyPr vert="horz" lIns="92345" tIns="46173" rIns="92345" bIns="46173" rtlCol="0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9428585"/>
            <a:ext cx="2945659" cy="498055"/>
          </a:xfrm>
          <a:prstGeom prst="rect">
            <a:avLst/>
          </a:prstGeom>
        </p:spPr>
        <p:txBody>
          <a:bodyPr vert="horz" lIns="92345" tIns="46173" rIns="92345" bIns="46173" rtlCol="0" anchor="b"/>
          <a:lstStyle>
            <a:lvl1pPr algn="l">
              <a:defRPr sz="1200">
                <a:latin typeface="Soho Gothic Pro Light" panose="020B0303030504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</p:spPr>
        <p:txBody>
          <a:bodyPr vert="horz" lIns="92345" tIns="46173" rIns="92345" bIns="46173" rtlCol="0" anchor="b"/>
          <a:lstStyle>
            <a:lvl1pPr algn="r">
              <a:defRPr sz="1200">
                <a:latin typeface="Soho Gothic Pro Light" panose="020B0303030504020204" pitchFamily="34" charset="0"/>
              </a:defRPr>
            </a:lvl1pPr>
          </a:lstStyle>
          <a:p>
            <a:fld id="{7001BFE9-5FDD-E045-9186-025D41341214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423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387" rtl="0" eaLnBrk="1" latinLnBrk="0" hangingPunct="1">
      <a:defRPr sz="1599" kern="1200">
        <a:solidFill>
          <a:schemeClr val="tx1"/>
        </a:solidFill>
        <a:latin typeface="Soho Gothic Pro Light" panose="020B0303030504020204" pitchFamily="34" charset="0"/>
        <a:ea typeface="+mn-ea"/>
        <a:cs typeface="+mn-cs"/>
      </a:defRPr>
    </a:lvl1pPr>
    <a:lvl2pPr marL="609194" algn="l" defTabSz="1218387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2pPr>
    <a:lvl3pPr marL="1218387" algn="l" defTabSz="1218387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3pPr>
    <a:lvl4pPr marL="1827581" algn="l" defTabSz="1218387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4pPr>
    <a:lvl5pPr marL="2436774" algn="l" defTabSz="1218387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5pPr>
    <a:lvl6pPr marL="3045968" algn="l" defTabSz="1218387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6pPr>
    <a:lvl7pPr marL="3655161" algn="l" defTabSz="1218387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7pPr>
    <a:lvl8pPr marL="4264355" algn="l" defTabSz="1218387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8pPr>
    <a:lvl9pPr marL="4873548" algn="l" defTabSz="1218387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1BFE9-5FDD-E045-9186-025D41341214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630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3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3.emf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3.emf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3.emf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3.emf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3.emf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3.emf"/><Relationship Id="rId2" Type="http://schemas.openxmlformats.org/officeDocument/2006/relationships/tags" Target="../tags/tag3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Portada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B687104C-16D4-5049-93EC-3E0017E53B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"/>
            <a:ext cx="12192000" cy="687741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s-ES" dirty="0"/>
          </a:p>
        </p:txBody>
      </p:sp>
      <p:sp>
        <p:nvSpPr>
          <p:cNvPr id="10" name="Marcador de contenido 10">
            <a:extLst>
              <a:ext uri="{FF2B5EF4-FFF2-40B4-BE49-F238E27FC236}">
                <a16:creationId xmlns:a16="http://schemas.microsoft.com/office/drawing/2014/main" id="{B06D5AB3-85F3-6041-8CF2-938E10DAFE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36002" y="383588"/>
            <a:ext cx="3725333" cy="2147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6"/>
            </a:lvl1pPr>
          </a:lstStyle>
          <a:p>
            <a:r>
              <a:rPr lang="es-ES" dirty="0"/>
              <a:t>Editar el subtitulo de presentación 
</a:t>
            </a:r>
          </a:p>
        </p:txBody>
      </p:sp>
      <p:sp>
        <p:nvSpPr>
          <p:cNvPr id="6" name="Marcador de contenido 10">
            <a:extLst>
              <a:ext uri="{FF2B5EF4-FFF2-40B4-BE49-F238E27FC236}">
                <a16:creationId xmlns:a16="http://schemas.microsoft.com/office/drawing/2014/main" id="{0ED2E0BC-0F09-B942-97D8-1F9D0BA0C15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36002" y="689241"/>
            <a:ext cx="3725333" cy="1594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33"/>
            </a:lvl1pPr>
          </a:lstStyle>
          <a:p>
            <a:r>
              <a:rPr lang="es-ES" dirty="0"/>
              <a:t>Lugar. 00.00.0000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5FE453-3A51-064C-9757-E79594281F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6000" y="986371"/>
            <a:ext cx="1799167" cy="6392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33"/>
            </a:lvl1pPr>
          </a:lstStyle>
          <a:p>
            <a:r>
              <a:rPr lang="es-ES" dirty="0"/>
              <a:t>Logo cliente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9954" y="2873081"/>
            <a:ext cx="6626810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5997"/>
            </a:lvl1pPr>
          </a:lstStyle>
          <a:p>
            <a:r>
              <a:rPr lang="es-ES" dirty="0"/>
              <a:t>Haga clic para el título principal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2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ta n1. Ro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457440" y="40640"/>
            <a:ext cx="4785360" cy="686816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5" y="1592921"/>
            <a:ext cx="7052606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81435" y="1503240"/>
            <a:ext cx="3734647" cy="202183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991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52231655-E814-554D-A77B-76AE9E4B8F3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7156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parata n1.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457440" y="40640"/>
            <a:ext cx="4785360" cy="686816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5" y="1592921"/>
            <a:ext cx="7052606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81435" y="1503240"/>
            <a:ext cx="3734647" cy="202183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991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A23CE7FB-CF5A-CA42-B78E-69EC6A848FB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047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parata n1.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457440" y="40640"/>
            <a:ext cx="4785360" cy="686816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5" y="1592921"/>
            <a:ext cx="7052606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81435" y="1503240"/>
            <a:ext cx="3734647" cy="202183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991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81361F9-92A8-6949-BEF9-77B573EB2B5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6615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parata n1. Mo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457440" y="40640"/>
            <a:ext cx="4785360" cy="686816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5" y="1592921"/>
            <a:ext cx="7052606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81435" y="1503240"/>
            <a:ext cx="3734647" cy="202183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991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74E9E540-B7BF-4344-8072-B7008201BE2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7704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2_Graf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8633460" y="3190461"/>
            <a:ext cx="3839167" cy="398015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6154656" y="3533835"/>
            <a:ext cx="6451367" cy="3440631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647938" y="3750358"/>
            <a:ext cx="4765040" cy="322410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4" y="1592921"/>
            <a:ext cx="7553833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2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760C3CE1-1E28-6546-9D6D-A09B9CDA199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1422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2_Pi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8633460" y="3190461"/>
            <a:ext cx="3839167" cy="398015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6154656" y="3533835"/>
            <a:ext cx="6451367" cy="3440631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647938" y="3750358"/>
            <a:ext cx="4765040" cy="322410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4" y="1592921"/>
            <a:ext cx="7553833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2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tx1"/>
                </a:solidFill>
              </a:rPr>
              <a:pPr algn="r"/>
              <a:t>‹#›</a:t>
            </a:fld>
            <a:endParaRPr lang="es-ES" sz="1066" dirty="0">
              <a:solidFill>
                <a:schemeClr val="tx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DEC9B28E-6B7A-0E4E-B90F-9C217C75299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6777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1_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8633460" y="3190461"/>
            <a:ext cx="3839167" cy="398015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6154656" y="3533835"/>
            <a:ext cx="6451367" cy="3440631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647938" y="3750358"/>
            <a:ext cx="4765040" cy="322410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4" y="1592921"/>
            <a:ext cx="7553833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2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tx1"/>
                </a:solidFill>
              </a:rPr>
              <a:pPr algn="r"/>
              <a:t>‹#›</a:t>
            </a:fld>
            <a:endParaRPr lang="es-ES" sz="1066" dirty="0">
              <a:solidFill>
                <a:schemeClr val="tx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59D1119D-7D51-D44F-94AB-E6DA2AD81F7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3312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2_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8633460" y="3190461"/>
            <a:ext cx="3839167" cy="398015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6154656" y="3533835"/>
            <a:ext cx="6451367" cy="3440631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647938" y="3750358"/>
            <a:ext cx="4765040" cy="322410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3" y="1592921"/>
            <a:ext cx="6818927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separata de nivel 2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A1B5AB55-B564-F54E-A43A-49F65087AAE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4694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2_ro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8633460" y="3190461"/>
            <a:ext cx="3839167" cy="398015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6154656" y="3533835"/>
            <a:ext cx="6451367" cy="3440631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647938" y="3750358"/>
            <a:ext cx="4765040" cy="322410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4" y="1592921"/>
            <a:ext cx="7553833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2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AF48F91E-AAFB-524A-95AE-FEB5DBF353F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73900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2_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8633460" y="3190461"/>
            <a:ext cx="3839167" cy="398015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6154656" y="3533835"/>
            <a:ext cx="6451367" cy="3440631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647938" y="3750358"/>
            <a:ext cx="4765040" cy="322410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4" y="1592921"/>
            <a:ext cx="7553833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2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FC254CD5-68FD-894C-AC6F-D3DF03A43FE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808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Portada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B687104C-16D4-5049-93EC-3E0017E53B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s-ES" dirty="0"/>
          </a:p>
        </p:txBody>
      </p:sp>
      <p:sp>
        <p:nvSpPr>
          <p:cNvPr id="10" name="Marcador de contenido 10">
            <a:extLst>
              <a:ext uri="{FF2B5EF4-FFF2-40B4-BE49-F238E27FC236}">
                <a16:creationId xmlns:a16="http://schemas.microsoft.com/office/drawing/2014/main" id="{B06D5AB3-85F3-6041-8CF2-938E10DAFE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36001" y="3311240"/>
            <a:ext cx="4842163" cy="2480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6"/>
            </a:lvl1pPr>
          </a:lstStyle>
          <a:p>
            <a:r>
              <a:rPr lang="es-ES" dirty="0"/>
              <a:t>Editar el subtitulo de la presentación 
</a:t>
            </a:r>
          </a:p>
        </p:txBody>
      </p:sp>
      <p:sp>
        <p:nvSpPr>
          <p:cNvPr id="6" name="Marcador de contenido 10">
            <a:extLst>
              <a:ext uri="{FF2B5EF4-FFF2-40B4-BE49-F238E27FC236}">
                <a16:creationId xmlns:a16="http://schemas.microsoft.com/office/drawing/2014/main" id="{0ED2E0BC-0F09-B942-97D8-1F9D0BA0C15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36002" y="3743044"/>
            <a:ext cx="3725333" cy="1594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33"/>
            </a:lvl1pPr>
          </a:lstStyle>
          <a:p>
            <a:r>
              <a:rPr lang="es-ES" dirty="0"/>
              <a:t>Lugar. 00.00.0000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5FE453-3A51-064C-9757-E79594281F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6000" y="382577"/>
            <a:ext cx="1799167" cy="6392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33"/>
            </a:lvl1pPr>
          </a:lstStyle>
          <a:p>
            <a:r>
              <a:rPr lang="es-ES" dirty="0"/>
              <a:t>Logo cliente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75" y="1421649"/>
            <a:ext cx="7563994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5330"/>
            </a:lvl1pPr>
          </a:lstStyle>
          <a:p>
            <a:r>
              <a:rPr lang="es-ES" dirty="0"/>
              <a:t>Haga clic para el título principal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745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2_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8633460" y="3190461"/>
            <a:ext cx="3839167" cy="398015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6154656" y="3533835"/>
            <a:ext cx="6451367" cy="3440631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647938" y="3750358"/>
            <a:ext cx="4765040" cy="322410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4" y="1592921"/>
            <a:ext cx="7553833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2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28F0CE16-977C-DF45-B8D7-297950F18BF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5853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2_Mo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8633460" y="3190461"/>
            <a:ext cx="3839167" cy="398015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6154656" y="3533835"/>
            <a:ext cx="6451367" cy="3440631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647938" y="3750358"/>
            <a:ext cx="4765040" cy="322410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4" y="1592921"/>
            <a:ext cx="7553833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2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22E0AD7B-150C-EB41-978F-26BBDF5F422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94499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icpal_Gri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670" y="725394"/>
            <a:ext cx="9475766" cy="52698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98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tx1"/>
                </a:solidFill>
              </a:rPr>
              <a:pPr algn="r"/>
              <a:t>‹#›</a:t>
            </a:fld>
            <a:endParaRPr lang="es-ES" sz="1066" dirty="0">
              <a:solidFill>
                <a:schemeClr val="tx1"/>
              </a:solidFill>
            </a:endParaRPr>
          </a:p>
        </p:txBody>
      </p:sp>
      <p:pic>
        <p:nvPicPr>
          <p:cNvPr id="17" name="Imagen 16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</p:spTree>
    <p:extLst>
      <p:ext uri="{BB962C8B-B14F-4D97-AF65-F5344CB8AC3E}">
        <p14:creationId xmlns:p14="http://schemas.microsoft.com/office/powerpoint/2010/main" val="4037221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Pie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670" y="725394"/>
            <a:ext cx="9475766" cy="52698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98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38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078871-D93F-4D40-B540-DC74CFDF655C}" type="slidenum">
              <a:rPr kumimoji="0" lang="es-ES" sz="1066" b="0" i="0" u="none" strike="noStrike" kern="1200" cap="none" spc="0" normalizeH="0" baseline="0" noProof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77"/>
                <a:ea typeface="+mn-ea"/>
                <a:cs typeface="+mn-cs"/>
              </a:rPr>
              <a:pPr marL="0" marR="0" lvl="0" indent="0" algn="r" defTabSz="9138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sz="1066" b="0" i="0" u="none" strike="noStrike" kern="1200" cap="none" spc="0" normalizeH="0" baseline="0" noProof="0" dirty="0">
              <a:ln>
                <a:noFill/>
              </a:ln>
              <a:solidFill>
                <a:srgbClr val="1A3B47"/>
              </a:solidFill>
              <a:effectLst/>
              <a:uLnTx/>
              <a:uFillTx/>
              <a:latin typeface="Soho Gothic Pro" panose="020B0503030504020204" pitchFamily="34" charset="77"/>
              <a:ea typeface="+mn-ea"/>
              <a:cs typeface="+mn-cs"/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17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</p:spTree>
    <p:extLst>
      <p:ext uri="{BB962C8B-B14F-4D97-AF65-F5344CB8AC3E}">
        <p14:creationId xmlns:p14="http://schemas.microsoft.com/office/powerpoint/2010/main" val="4164959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Grafi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670" y="725394"/>
            <a:ext cx="9475766" cy="52698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98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tx1"/>
                </a:solidFill>
              </a:rPr>
              <a:pPr algn="r"/>
              <a:t>‹#›</a:t>
            </a:fld>
            <a:endParaRPr lang="es-ES" sz="1066" dirty="0">
              <a:solidFill>
                <a:schemeClr val="tx1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3612F95-8251-5349-ABFE-8A62EF329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001" y="6505495"/>
            <a:ext cx="859201" cy="1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47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Amaril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10E9B03-F7C3-9F47-9D4A-723840648A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670" y="716494"/>
            <a:ext cx="9475766" cy="52698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98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38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078871-D93F-4D40-B540-DC74CFDF655C}" type="slidenum">
              <a:rPr kumimoji="0" lang="es-ES" sz="1066" b="0" i="0" u="none" strike="noStrike" kern="1200" cap="none" spc="0" normalizeH="0" baseline="0" noProof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77"/>
                <a:ea typeface="+mn-ea"/>
                <a:cs typeface="+mn-cs"/>
              </a:rPr>
              <a:pPr marL="0" marR="0" lvl="0" indent="0" algn="r" defTabSz="9138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sz="1066" b="0" i="0" u="none" strike="noStrike" kern="1200" cap="none" spc="0" normalizeH="0" baseline="0" noProof="0" dirty="0">
              <a:ln>
                <a:noFill/>
              </a:ln>
              <a:solidFill>
                <a:srgbClr val="1A3B47"/>
              </a:solidFill>
              <a:effectLst/>
              <a:uLnTx/>
              <a:uFillTx/>
              <a:latin typeface="Soho Gothic Pro" panose="020B0503030504020204" pitchFamily="34" charset="77"/>
              <a:ea typeface="+mn-ea"/>
              <a:cs typeface="+mn-cs"/>
            </a:endParaRPr>
          </a:p>
        </p:txBody>
      </p: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</p:spTree>
    <p:extLst>
      <p:ext uri="{BB962C8B-B14F-4D97-AF65-F5344CB8AC3E}">
        <p14:creationId xmlns:p14="http://schemas.microsoft.com/office/powerpoint/2010/main" val="962673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Naranj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10E9B03-F7C3-9F47-9D4A-723840648A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670" y="716498"/>
            <a:ext cx="9475766" cy="52698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98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tx1"/>
                </a:solidFill>
              </a:rPr>
              <a:pPr algn="r"/>
              <a:t>‹#›</a:t>
            </a:fld>
            <a:endParaRPr lang="es-ES" sz="1066" dirty="0">
              <a:solidFill>
                <a:schemeClr val="tx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3612F95-8251-5349-ABFE-8A62EF329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001" y="6505495"/>
            <a:ext cx="859201" cy="1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26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Ros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10E9B03-F7C3-9F47-9D4A-723840648A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670" y="716494"/>
            <a:ext cx="9475766" cy="52698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98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tx1"/>
                </a:solidFill>
              </a:rPr>
              <a:pPr algn="r"/>
              <a:t>‹#›</a:t>
            </a:fld>
            <a:endParaRPr lang="es-ES" sz="1066" dirty="0">
              <a:solidFill>
                <a:schemeClr val="tx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3612F95-8251-5349-ABFE-8A62EF329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001" y="6505495"/>
            <a:ext cx="859201" cy="1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1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Ver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10E9B03-F7C3-9F47-9D4A-723840648A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670" y="716494"/>
            <a:ext cx="9475766" cy="52698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98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tx1"/>
                </a:solidFill>
              </a:rPr>
              <a:pPr algn="r"/>
              <a:t>‹#›</a:t>
            </a:fld>
            <a:endParaRPr lang="es-ES" sz="1066" dirty="0">
              <a:solidFill>
                <a:schemeClr val="tx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3612F95-8251-5349-ABFE-8A62EF329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001" y="6505495"/>
            <a:ext cx="859201" cy="1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23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Az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10E9B03-F7C3-9F47-9D4A-723840648A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670" y="716498"/>
            <a:ext cx="9475766" cy="52698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98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tx1"/>
                </a:solidFill>
              </a:rPr>
              <a:pPr algn="r"/>
              <a:t>‹#›</a:t>
            </a:fld>
            <a:endParaRPr lang="es-ES" sz="1066" dirty="0">
              <a:solidFill>
                <a:schemeClr val="tx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3612F95-8251-5349-ABFE-8A62EF329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001" y="6505495"/>
            <a:ext cx="859201" cy="1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23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Portada bl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10">
            <a:extLst>
              <a:ext uri="{FF2B5EF4-FFF2-40B4-BE49-F238E27FC236}">
                <a16:creationId xmlns:a16="http://schemas.microsoft.com/office/drawing/2014/main" id="{B06D5AB3-85F3-6041-8CF2-938E10DAFE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36004" y="4414944"/>
            <a:ext cx="5651500" cy="2904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</a:lstStyle>
          <a:p>
            <a:r>
              <a:rPr lang="es-ES" dirty="0"/>
              <a:t>Editar el subtitulo de la presentación 
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2" y="2428697"/>
            <a:ext cx="6310745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400"/>
            </a:lvl1pPr>
          </a:lstStyle>
          <a:p>
            <a:r>
              <a:rPr lang="es-ES" dirty="0"/>
              <a:t>Haga clic para </a:t>
            </a:r>
            <a:br>
              <a:rPr lang="es-ES" dirty="0"/>
            </a:br>
            <a:r>
              <a:rPr lang="es-ES" dirty="0"/>
              <a:t>el título principal</a:t>
            </a:r>
            <a:endParaRPr lang="en-US" dirty="0"/>
          </a:p>
        </p:txBody>
      </p:sp>
      <p:sp>
        <p:nvSpPr>
          <p:cNvPr id="6" name="Marcador de contenido 10">
            <a:extLst>
              <a:ext uri="{FF2B5EF4-FFF2-40B4-BE49-F238E27FC236}">
                <a16:creationId xmlns:a16="http://schemas.microsoft.com/office/drawing/2014/main" id="{0ED2E0BC-0F09-B942-97D8-1F9D0BA0C15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36004" y="4853097"/>
            <a:ext cx="5651500" cy="199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r>
              <a:rPr lang="es-ES" dirty="0"/>
              <a:t>Lugar. 00.00.0000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5FE453-3A51-064C-9757-E79594281F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6000" y="986371"/>
            <a:ext cx="1799167" cy="6392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33"/>
            </a:lvl1pPr>
          </a:lstStyle>
          <a:p>
            <a:r>
              <a:rPr lang="es-ES" dirty="0"/>
              <a:t>Logo cliente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B9B7611-A75B-714A-9D2A-408948DB3B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85668" y="6337302"/>
            <a:ext cx="1444604" cy="1762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AA245C-134F-EB49-90BA-678E5983EA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14" y="6118996"/>
            <a:ext cx="1795156" cy="356183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72D46510-3BCB-3746-AD05-84A58DE8C86D}"/>
              </a:ext>
            </a:extLst>
          </p:cNvPr>
          <p:cNvGrpSpPr/>
          <p:nvPr userDrawn="1"/>
        </p:nvGrpSpPr>
        <p:grpSpPr>
          <a:xfrm>
            <a:off x="6846376" y="1346032"/>
            <a:ext cx="2093250" cy="3698006"/>
            <a:chOff x="4700634" y="1022350"/>
            <a:chExt cx="1569938" cy="2774950"/>
          </a:xfrm>
          <a:solidFill>
            <a:schemeClr val="accent2"/>
          </a:solidFill>
        </p:grpSpPr>
        <p:sp>
          <p:nvSpPr>
            <p:cNvPr id="12" name="Rectángulo 6">
              <a:extLst>
                <a:ext uri="{FF2B5EF4-FFF2-40B4-BE49-F238E27FC236}">
                  <a16:creationId xmlns:a16="http://schemas.microsoft.com/office/drawing/2014/main" id="{7B3603A7-D7F6-D447-AC7E-DCEDD18B5644}"/>
                </a:ext>
              </a:extLst>
            </p:cNvPr>
            <p:cNvSpPr/>
            <p:nvPr userDrawn="1"/>
          </p:nvSpPr>
          <p:spPr>
            <a:xfrm>
              <a:off x="4707731" y="1022350"/>
              <a:ext cx="171450" cy="2774950"/>
            </a:xfrm>
            <a:custGeom>
              <a:avLst/>
              <a:gdLst>
                <a:gd name="connsiteX0" fmla="*/ 0 w 171450"/>
                <a:gd name="connsiteY0" fmla="*/ 0 h 2764631"/>
                <a:gd name="connsiteX1" fmla="*/ 171450 w 171450"/>
                <a:gd name="connsiteY1" fmla="*/ 0 h 2764631"/>
                <a:gd name="connsiteX2" fmla="*/ 171450 w 171450"/>
                <a:gd name="connsiteY2" fmla="*/ 2764631 h 2764631"/>
                <a:gd name="connsiteX3" fmla="*/ 0 w 171450"/>
                <a:gd name="connsiteY3" fmla="*/ 2764631 h 2764631"/>
                <a:gd name="connsiteX4" fmla="*/ 0 w 171450"/>
                <a:gd name="connsiteY4" fmla="*/ 0 h 2764631"/>
                <a:gd name="connsiteX0" fmla="*/ 0 w 171450"/>
                <a:gd name="connsiteY0" fmla="*/ 0 h 2764631"/>
                <a:gd name="connsiteX1" fmla="*/ 171450 w 171450"/>
                <a:gd name="connsiteY1" fmla="*/ 0 h 2764631"/>
                <a:gd name="connsiteX2" fmla="*/ 171450 w 171450"/>
                <a:gd name="connsiteY2" fmla="*/ 2707481 h 2764631"/>
                <a:gd name="connsiteX3" fmla="*/ 0 w 171450"/>
                <a:gd name="connsiteY3" fmla="*/ 2764631 h 2764631"/>
                <a:gd name="connsiteX4" fmla="*/ 0 w 171450"/>
                <a:gd name="connsiteY4" fmla="*/ 0 h 2764631"/>
                <a:gd name="connsiteX0" fmla="*/ 0 w 171450"/>
                <a:gd name="connsiteY0" fmla="*/ 0 h 2761456"/>
                <a:gd name="connsiteX1" fmla="*/ 171450 w 171450"/>
                <a:gd name="connsiteY1" fmla="*/ 0 h 2761456"/>
                <a:gd name="connsiteX2" fmla="*/ 171450 w 171450"/>
                <a:gd name="connsiteY2" fmla="*/ 2707481 h 2761456"/>
                <a:gd name="connsiteX3" fmla="*/ 0 w 171450"/>
                <a:gd name="connsiteY3" fmla="*/ 2761456 h 2761456"/>
                <a:gd name="connsiteX4" fmla="*/ 0 w 171450"/>
                <a:gd name="connsiteY4" fmla="*/ 0 h 2761456"/>
                <a:gd name="connsiteX0" fmla="*/ 0 w 171450"/>
                <a:gd name="connsiteY0" fmla="*/ 0 h 2761456"/>
                <a:gd name="connsiteX1" fmla="*/ 168275 w 171450"/>
                <a:gd name="connsiteY1" fmla="*/ 47393 h 2761456"/>
                <a:gd name="connsiteX2" fmla="*/ 171450 w 171450"/>
                <a:gd name="connsiteY2" fmla="*/ 2707481 h 2761456"/>
                <a:gd name="connsiteX3" fmla="*/ 0 w 171450"/>
                <a:gd name="connsiteY3" fmla="*/ 2761456 h 2761456"/>
                <a:gd name="connsiteX4" fmla="*/ 0 w 171450"/>
                <a:gd name="connsiteY4" fmla="*/ 0 h 276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2761456">
                  <a:moveTo>
                    <a:pt x="0" y="0"/>
                  </a:moveTo>
                  <a:lnTo>
                    <a:pt x="168275" y="47393"/>
                  </a:lnTo>
                  <a:cubicBezTo>
                    <a:pt x="169333" y="934089"/>
                    <a:pt x="170392" y="1820785"/>
                    <a:pt x="171450" y="2707481"/>
                  </a:cubicBezTo>
                  <a:lnTo>
                    <a:pt x="0" y="2761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EF7F3DA-3318-B54A-A86E-1C0912576A14}"/>
                </a:ext>
              </a:extLst>
            </p:cNvPr>
            <p:cNvSpPr/>
            <p:nvPr userDrawn="1"/>
          </p:nvSpPr>
          <p:spPr>
            <a:xfrm>
              <a:off x="6096000" y="1470024"/>
              <a:ext cx="172800" cy="1879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AF95EF0D-64BD-8C41-9271-7C7E67BA1752}"/>
                </a:ext>
              </a:extLst>
            </p:cNvPr>
            <p:cNvSpPr/>
            <p:nvPr userDrawn="1"/>
          </p:nvSpPr>
          <p:spPr>
            <a:xfrm rot="6360000">
              <a:off x="5398802" y="549962"/>
              <a:ext cx="172800" cy="15691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C54F4E3-09F1-DA4F-AC1E-D94DC533F11F}"/>
                </a:ext>
              </a:extLst>
            </p:cNvPr>
            <p:cNvSpPr/>
            <p:nvPr userDrawn="1"/>
          </p:nvSpPr>
          <p:spPr>
            <a:xfrm rot="4440000">
              <a:off x="5430331" y="2717021"/>
              <a:ext cx="172800" cy="1507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B2B45F2-8D32-A344-93BE-979FC74FCFB7}"/>
              </a:ext>
            </a:extLst>
          </p:cNvPr>
          <p:cNvGrpSpPr/>
          <p:nvPr userDrawn="1"/>
        </p:nvGrpSpPr>
        <p:grpSpPr>
          <a:xfrm>
            <a:off x="8154785" y="1346032"/>
            <a:ext cx="2093250" cy="3698006"/>
            <a:chOff x="4700634" y="1022350"/>
            <a:chExt cx="1569938" cy="2774950"/>
          </a:xfrm>
          <a:solidFill>
            <a:schemeClr val="tx2"/>
          </a:solidFill>
        </p:grpSpPr>
        <p:sp>
          <p:nvSpPr>
            <p:cNvPr id="17" name="Rectángulo 6">
              <a:extLst>
                <a:ext uri="{FF2B5EF4-FFF2-40B4-BE49-F238E27FC236}">
                  <a16:creationId xmlns:a16="http://schemas.microsoft.com/office/drawing/2014/main" id="{B5C53D1D-2BE8-DC4D-9686-EE7D25277B36}"/>
                </a:ext>
              </a:extLst>
            </p:cNvPr>
            <p:cNvSpPr/>
            <p:nvPr userDrawn="1"/>
          </p:nvSpPr>
          <p:spPr>
            <a:xfrm>
              <a:off x="4707731" y="1022350"/>
              <a:ext cx="171450" cy="2774950"/>
            </a:xfrm>
            <a:custGeom>
              <a:avLst/>
              <a:gdLst>
                <a:gd name="connsiteX0" fmla="*/ 0 w 171450"/>
                <a:gd name="connsiteY0" fmla="*/ 0 h 2764631"/>
                <a:gd name="connsiteX1" fmla="*/ 171450 w 171450"/>
                <a:gd name="connsiteY1" fmla="*/ 0 h 2764631"/>
                <a:gd name="connsiteX2" fmla="*/ 171450 w 171450"/>
                <a:gd name="connsiteY2" fmla="*/ 2764631 h 2764631"/>
                <a:gd name="connsiteX3" fmla="*/ 0 w 171450"/>
                <a:gd name="connsiteY3" fmla="*/ 2764631 h 2764631"/>
                <a:gd name="connsiteX4" fmla="*/ 0 w 171450"/>
                <a:gd name="connsiteY4" fmla="*/ 0 h 2764631"/>
                <a:gd name="connsiteX0" fmla="*/ 0 w 171450"/>
                <a:gd name="connsiteY0" fmla="*/ 0 h 2764631"/>
                <a:gd name="connsiteX1" fmla="*/ 171450 w 171450"/>
                <a:gd name="connsiteY1" fmla="*/ 0 h 2764631"/>
                <a:gd name="connsiteX2" fmla="*/ 171450 w 171450"/>
                <a:gd name="connsiteY2" fmla="*/ 2707481 h 2764631"/>
                <a:gd name="connsiteX3" fmla="*/ 0 w 171450"/>
                <a:gd name="connsiteY3" fmla="*/ 2764631 h 2764631"/>
                <a:gd name="connsiteX4" fmla="*/ 0 w 171450"/>
                <a:gd name="connsiteY4" fmla="*/ 0 h 2764631"/>
                <a:gd name="connsiteX0" fmla="*/ 0 w 171450"/>
                <a:gd name="connsiteY0" fmla="*/ 0 h 2761456"/>
                <a:gd name="connsiteX1" fmla="*/ 171450 w 171450"/>
                <a:gd name="connsiteY1" fmla="*/ 0 h 2761456"/>
                <a:gd name="connsiteX2" fmla="*/ 171450 w 171450"/>
                <a:gd name="connsiteY2" fmla="*/ 2707481 h 2761456"/>
                <a:gd name="connsiteX3" fmla="*/ 0 w 171450"/>
                <a:gd name="connsiteY3" fmla="*/ 2761456 h 2761456"/>
                <a:gd name="connsiteX4" fmla="*/ 0 w 171450"/>
                <a:gd name="connsiteY4" fmla="*/ 0 h 2761456"/>
                <a:gd name="connsiteX0" fmla="*/ 0 w 171450"/>
                <a:gd name="connsiteY0" fmla="*/ 0 h 2761456"/>
                <a:gd name="connsiteX1" fmla="*/ 168275 w 171450"/>
                <a:gd name="connsiteY1" fmla="*/ 47393 h 2761456"/>
                <a:gd name="connsiteX2" fmla="*/ 171450 w 171450"/>
                <a:gd name="connsiteY2" fmla="*/ 2707481 h 2761456"/>
                <a:gd name="connsiteX3" fmla="*/ 0 w 171450"/>
                <a:gd name="connsiteY3" fmla="*/ 2761456 h 2761456"/>
                <a:gd name="connsiteX4" fmla="*/ 0 w 171450"/>
                <a:gd name="connsiteY4" fmla="*/ 0 h 276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2761456">
                  <a:moveTo>
                    <a:pt x="0" y="0"/>
                  </a:moveTo>
                  <a:lnTo>
                    <a:pt x="168275" y="47393"/>
                  </a:lnTo>
                  <a:cubicBezTo>
                    <a:pt x="169333" y="934089"/>
                    <a:pt x="170392" y="1820785"/>
                    <a:pt x="171450" y="2707481"/>
                  </a:cubicBezTo>
                  <a:lnTo>
                    <a:pt x="0" y="2761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F900BB0B-5327-5945-98EC-D80CC934A2A3}"/>
                </a:ext>
              </a:extLst>
            </p:cNvPr>
            <p:cNvSpPr/>
            <p:nvPr userDrawn="1"/>
          </p:nvSpPr>
          <p:spPr>
            <a:xfrm>
              <a:off x="6096000" y="1470024"/>
              <a:ext cx="172800" cy="1879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B1DD8B18-64B5-4948-BB66-287B0484AF59}"/>
                </a:ext>
              </a:extLst>
            </p:cNvPr>
            <p:cNvSpPr/>
            <p:nvPr userDrawn="1"/>
          </p:nvSpPr>
          <p:spPr>
            <a:xfrm rot="6360000">
              <a:off x="5398802" y="549962"/>
              <a:ext cx="172800" cy="15691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12A53A6-630E-7B4D-A7A5-8AA797881B4E}"/>
                </a:ext>
              </a:extLst>
            </p:cNvPr>
            <p:cNvSpPr/>
            <p:nvPr userDrawn="1"/>
          </p:nvSpPr>
          <p:spPr>
            <a:xfrm rot="4440000">
              <a:off x="5430331" y="2717021"/>
              <a:ext cx="172800" cy="1507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C733D58C-D2A1-9040-B07D-82C6EAEF6E32}"/>
              </a:ext>
            </a:extLst>
          </p:cNvPr>
          <p:cNvGrpSpPr/>
          <p:nvPr userDrawn="1"/>
        </p:nvGrpSpPr>
        <p:grpSpPr>
          <a:xfrm>
            <a:off x="9463196" y="1346032"/>
            <a:ext cx="2093250" cy="3698006"/>
            <a:chOff x="4700634" y="1022350"/>
            <a:chExt cx="1569938" cy="2774950"/>
          </a:xfrm>
          <a:solidFill>
            <a:schemeClr val="accent5"/>
          </a:solidFill>
        </p:grpSpPr>
        <p:sp>
          <p:nvSpPr>
            <p:cNvPr id="22" name="Rectángulo 6">
              <a:extLst>
                <a:ext uri="{FF2B5EF4-FFF2-40B4-BE49-F238E27FC236}">
                  <a16:creationId xmlns:a16="http://schemas.microsoft.com/office/drawing/2014/main" id="{D71BC356-ED41-B049-88E2-47DC0FA3C96B}"/>
                </a:ext>
              </a:extLst>
            </p:cNvPr>
            <p:cNvSpPr/>
            <p:nvPr userDrawn="1"/>
          </p:nvSpPr>
          <p:spPr>
            <a:xfrm>
              <a:off x="4707731" y="1022350"/>
              <a:ext cx="171450" cy="2774950"/>
            </a:xfrm>
            <a:custGeom>
              <a:avLst/>
              <a:gdLst>
                <a:gd name="connsiteX0" fmla="*/ 0 w 171450"/>
                <a:gd name="connsiteY0" fmla="*/ 0 h 2764631"/>
                <a:gd name="connsiteX1" fmla="*/ 171450 w 171450"/>
                <a:gd name="connsiteY1" fmla="*/ 0 h 2764631"/>
                <a:gd name="connsiteX2" fmla="*/ 171450 w 171450"/>
                <a:gd name="connsiteY2" fmla="*/ 2764631 h 2764631"/>
                <a:gd name="connsiteX3" fmla="*/ 0 w 171450"/>
                <a:gd name="connsiteY3" fmla="*/ 2764631 h 2764631"/>
                <a:gd name="connsiteX4" fmla="*/ 0 w 171450"/>
                <a:gd name="connsiteY4" fmla="*/ 0 h 2764631"/>
                <a:gd name="connsiteX0" fmla="*/ 0 w 171450"/>
                <a:gd name="connsiteY0" fmla="*/ 0 h 2764631"/>
                <a:gd name="connsiteX1" fmla="*/ 171450 w 171450"/>
                <a:gd name="connsiteY1" fmla="*/ 0 h 2764631"/>
                <a:gd name="connsiteX2" fmla="*/ 171450 w 171450"/>
                <a:gd name="connsiteY2" fmla="*/ 2707481 h 2764631"/>
                <a:gd name="connsiteX3" fmla="*/ 0 w 171450"/>
                <a:gd name="connsiteY3" fmla="*/ 2764631 h 2764631"/>
                <a:gd name="connsiteX4" fmla="*/ 0 w 171450"/>
                <a:gd name="connsiteY4" fmla="*/ 0 h 2764631"/>
                <a:gd name="connsiteX0" fmla="*/ 0 w 171450"/>
                <a:gd name="connsiteY0" fmla="*/ 0 h 2761456"/>
                <a:gd name="connsiteX1" fmla="*/ 171450 w 171450"/>
                <a:gd name="connsiteY1" fmla="*/ 0 h 2761456"/>
                <a:gd name="connsiteX2" fmla="*/ 171450 w 171450"/>
                <a:gd name="connsiteY2" fmla="*/ 2707481 h 2761456"/>
                <a:gd name="connsiteX3" fmla="*/ 0 w 171450"/>
                <a:gd name="connsiteY3" fmla="*/ 2761456 h 2761456"/>
                <a:gd name="connsiteX4" fmla="*/ 0 w 171450"/>
                <a:gd name="connsiteY4" fmla="*/ 0 h 2761456"/>
                <a:gd name="connsiteX0" fmla="*/ 0 w 171450"/>
                <a:gd name="connsiteY0" fmla="*/ 0 h 2761456"/>
                <a:gd name="connsiteX1" fmla="*/ 168275 w 171450"/>
                <a:gd name="connsiteY1" fmla="*/ 47393 h 2761456"/>
                <a:gd name="connsiteX2" fmla="*/ 171450 w 171450"/>
                <a:gd name="connsiteY2" fmla="*/ 2707481 h 2761456"/>
                <a:gd name="connsiteX3" fmla="*/ 0 w 171450"/>
                <a:gd name="connsiteY3" fmla="*/ 2761456 h 2761456"/>
                <a:gd name="connsiteX4" fmla="*/ 0 w 171450"/>
                <a:gd name="connsiteY4" fmla="*/ 0 h 276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2761456">
                  <a:moveTo>
                    <a:pt x="0" y="0"/>
                  </a:moveTo>
                  <a:lnTo>
                    <a:pt x="168275" y="47393"/>
                  </a:lnTo>
                  <a:cubicBezTo>
                    <a:pt x="169333" y="934089"/>
                    <a:pt x="170392" y="1820785"/>
                    <a:pt x="171450" y="2707481"/>
                  </a:cubicBezTo>
                  <a:lnTo>
                    <a:pt x="0" y="2761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4A4DF583-F789-A147-928A-81BDEA644EAF}"/>
                </a:ext>
              </a:extLst>
            </p:cNvPr>
            <p:cNvSpPr/>
            <p:nvPr userDrawn="1"/>
          </p:nvSpPr>
          <p:spPr>
            <a:xfrm>
              <a:off x="6096000" y="1470024"/>
              <a:ext cx="172800" cy="1879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BD340412-0579-1344-9B6D-DEF4DEE4960D}"/>
                </a:ext>
              </a:extLst>
            </p:cNvPr>
            <p:cNvSpPr/>
            <p:nvPr userDrawn="1"/>
          </p:nvSpPr>
          <p:spPr>
            <a:xfrm rot="6360000">
              <a:off x="5398802" y="549962"/>
              <a:ext cx="172800" cy="15691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44E55E4B-0109-E64B-A511-0CD7799B8CF6}"/>
                </a:ext>
              </a:extLst>
            </p:cNvPr>
            <p:cNvSpPr/>
            <p:nvPr userDrawn="1"/>
          </p:nvSpPr>
          <p:spPr>
            <a:xfrm rot="4440000">
              <a:off x="5430331" y="2717021"/>
              <a:ext cx="172800" cy="1507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</p:spTree>
    <p:extLst>
      <p:ext uri="{BB962C8B-B14F-4D97-AF65-F5344CB8AC3E}">
        <p14:creationId xmlns:p14="http://schemas.microsoft.com/office/powerpoint/2010/main" val="16765362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Morad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93252540"/>
              </p:ext>
            </p:extLst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3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/>
              <a:ea typeface="+mj-ea"/>
              <a:cs typeface="+mj-cs"/>
              <a:sym typeface="Playfair Display" panose="0000050000000000000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10E9B03-F7C3-9F47-9D4A-723840648A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3612F95-8251-5349-ABFE-8A62EF3295E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36001" y="6505495"/>
            <a:ext cx="859201" cy="170476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670" y="716494"/>
            <a:ext cx="9475766" cy="52698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98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tx1"/>
                </a:solidFill>
              </a:rPr>
              <a:pPr algn="r"/>
              <a:t>‹#›</a:t>
            </a:fld>
            <a:endParaRPr lang="es-ES" sz="1066" dirty="0">
              <a:solidFill>
                <a:schemeClr val="tx1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8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21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anja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3716723"/>
              </p:ext>
            </p:extLst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0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5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9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grpSp>
        <p:nvGrpSpPr>
          <p:cNvPr id="6" name="Grupo 5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2397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7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5859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anja sin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44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3" name="Objeto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5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9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grpSp>
        <p:nvGrpSpPr>
          <p:cNvPr id="6" name="Grupo 5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2397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505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arillo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o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27738736"/>
              </p:ext>
            </p:extLst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6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ángulo 9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999" y="649095"/>
            <a:ext cx="11521567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6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1" y="357000"/>
            <a:ext cx="11521566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grpSp>
        <p:nvGrpSpPr>
          <p:cNvPr id="15" name="Grupo 14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  <p:sp>
          <p:nvSpPr>
            <p:cNvPr id="17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7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629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arillo sin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o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20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11" name="Objeto 10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ángulo 9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999" y="649095"/>
            <a:ext cx="11521567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6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1" y="357000"/>
            <a:ext cx="11521566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grpSp>
        <p:nvGrpSpPr>
          <p:cNvPr id="15" name="Grupo 14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  <p:sp>
          <p:nvSpPr>
            <p:cNvPr id="17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617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sa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9088129"/>
              </p:ext>
            </p:extLst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4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5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9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grpSp>
        <p:nvGrpSpPr>
          <p:cNvPr id="6" name="Grupo 5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2397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7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203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sa sin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92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3" name="Objeto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5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9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grpSp>
        <p:nvGrpSpPr>
          <p:cNvPr id="6" name="Grupo 5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2397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7861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de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9375130"/>
              </p:ext>
            </p:extLst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8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5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9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grpSp>
        <p:nvGrpSpPr>
          <p:cNvPr id="6" name="Grupo 5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2397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7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1118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de sin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16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3" name="Objeto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5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9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grpSp>
        <p:nvGrpSpPr>
          <p:cNvPr id="6" name="Grupo 5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2397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3212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l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9400719"/>
              </p:ext>
            </p:extLst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2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5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8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grpSp>
        <p:nvGrpSpPr>
          <p:cNvPr id="7" name="Grupo 6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2397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7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23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336000" y="645587"/>
            <a:ext cx="11017800" cy="863601"/>
          </a:xfrm>
          <a:prstGeom prst="rect">
            <a:avLst/>
          </a:prstGeom>
        </p:spPr>
        <p:txBody>
          <a:bodyPr lIns="0" tIns="0" rIns="0" bIns="0"/>
          <a:lstStyle>
            <a:lvl1pPr>
              <a:defRPr sz="2798"/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F6C55DCE-A9B0-2243-80CD-2F30EC5EF5A4}"/>
              </a:ext>
            </a:extLst>
          </p:cNvPr>
          <p:cNvSpPr/>
          <p:nvPr userDrawn="1"/>
        </p:nvSpPr>
        <p:spPr>
          <a:xfrm>
            <a:off x="4328250" y="2232949"/>
            <a:ext cx="7939453" cy="4757592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310621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3040516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3106210 h 5151120"/>
              <a:gd name="connsiteX4" fmla="*/ 0 w 3589020"/>
              <a:gd name="connsiteY4" fmla="*/ 5151120 h 5151120"/>
              <a:gd name="connsiteX5" fmla="*/ 15240 w 3589020"/>
              <a:gd name="connsiteY5" fmla="*/ 3040516 h 5151120"/>
              <a:gd name="connsiteX0" fmla="*/ 0 w 3573780"/>
              <a:gd name="connsiteY0" fmla="*/ 3040516 h 3106210"/>
              <a:gd name="connsiteX1" fmla="*/ 0 w 3573780"/>
              <a:gd name="connsiteY1" fmla="*/ 1021080 h 3106210"/>
              <a:gd name="connsiteX2" fmla="*/ 3573780 w 3573780"/>
              <a:gd name="connsiteY2" fmla="*/ 0 h 3106210"/>
              <a:gd name="connsiteX3" fmla="*/ 3573780 w 3573780"/>
              <a:gd name="connsiteY3" fmla="*/ 3106210 h 3106210"/>
              <a:gd name="connsiteX4" fmla="*/ 955145 w 3573780"/>
              <a:gd name="connsiteY4" fmla="*/ 3068341 h 3106210"/>
              <a:gd name="connsiteX5" fmla="*/ 0 w 3573780"/>
              <a:gd name="connsiteY5" fmla="*/ 3040516 h 3106210"/>
              <a:gd name="connsiteX0" fmla="*/ 0 w 3583247"/>
              <a:gd name="connsiteY0" fmla="*/ 3130454 h 3130454"/>
              <a:gd name="connsiteX1" fmla="*/ 9467 w 3583247"/>
              <a:gd name="connsiteY1" fmla="*/ 1021080 h 3130454"/>
              <a:gd name="connsiteX2" fmla="*/ 3583247 w 3583247"/>
              <a:gd name="connsiteY2" fmla="*/ 0 h 3130454"/>
              <a:gd name="connsiteX3" fmla="*/ 3583247 w 3583247"/>
              <a:gd name="connsiteY3" fmla="*/ 3106210 h 3130454"/>
              <a:gd name="connsiteX4" fmla="*/ 964612 w 3583247"/>
              <a:gd name="connsiteY4" fmla="*/ 3068341 h 3130454"/>
              <a:gd name="connsiteX5" fmla="*/ 0 w 3583247"/>
              <a:gd name="connsiteY5" fmla="*/ 3130454 h 3130454"/>
              <a:gd name="connsiteX0" fmla="*/ 0 w 3583247"/>
              <a:gd name="connsiteY0" fmla="*/ 3130454 h 3134611"/>
              <a:gd name="connsiteX1" fmla="*/ 9467 w 3583247"/>
              <a:gd name="connsiteY1" fmla="*/ 1021080 h 3134611"/>
              <a:gd name="connsiteX2" fmla="*/ 3583247 w 3583247"/>
              <a:gd name="connsiteY2" fmla="*/ 0 h 3134611"/>
              <a:gd name="connsiteX3" fmla="*/ 3583247 w 3583247"/>
              <a:gd name="connsiteY3" fmla="*/ 3106210 h 3134611"/>
              <a:gd name="connsiteX4" fmla="*/ 1011948 w 3583247"/>
              <a:gd name="connsiteY4" fmla="*/ 3134611 h 3134611"/>
              <a:gd name="connsiteX5" fmla="*/ 0 w 3583247"/>
              <a:gd name="connsiteY5" fmla="*/ 3130454 h 3134611"/>
              <a:gd name="connsiteX0" fmla="*/ 0 w 3583247"/>
              <a:gd name="connsiteY0" fmla="*/ 3130454 h 3139345"/>
              <a:gd name="connsiteX1" fmla="*/ 9467 w 3583247"/>
              <a:gd name="connsiteY1" fmla="*/ 1021080 h 3139345"/>
              <a:gd name="connsiteX2" fmla="*/ 3583247 w 3583247"/>
              <a:gd name="connsiteY2" fmla="*/ 0 h 3139345"/>
              <a:gd name="connsiteX3" fmla="*/ 3578513 w 3583247"/>
              <a:gd name="connsiteY3" fmla="*/ 3139345 h 3139345"/>
              <a:gd name="connsiteX4" fmla="*/ 1011948 w 3583247"/>
              <a:gd name="connsiteY4" fmla="*/ 3134611 h 3139345"/>
              <a:gd name="connsiteX5" fmla="*/ 0 w 3583247"/>
              <a:gd name="connsiteY5" fmla="*/ 3130454 h 3139345"/>
              <a:gd name="connsiteX0" fmla="*/ 0 w 3575725"/>
              <a:gd name="connsiteY0" fmla="*/ 2126285 h 3139345"/>
              <a:gd name="connsiteX1" fmla="*/ 1945 w 3575725"/>
              <a:gd name="connsiteY1" fmla="*/ 1021080 h 3139345"/>
              <a:gd name="connsiteX2" fmla="*/ 3575725 w 3575725"/>
              <a:gd name="connsiteY2" fmla="*/ 0 h 3139345"/>
              <a:gd name="connsiteX3" fmla="*/ 3570991 w 3575725"/>
              <a:gd name="connsiteY3" fmla="*/ 3139345 h 3139345"/>
              <a:gd name="connsiteX4" fmla="*/ 1004426 w 3575725"/>
              <a:gd name="connsiteY4" fmla="*/ 3134611 h 3139345"/>
              <a:gd name="connsiteX5" fmla="*/ 0 w 3575725"/>
              <a:gd name="connsiteY5" fmla="*/ 2126285 h 3139345"/>
              <a:gd name="connsiteX0" fmla="*/ 0 w 3575725"/>
              <a:gd name="connsiteY0" fmla="*/ 2126285 h 3139345"/>
              <a:gd name="connsiteX1" fmla="*/ 1945 w 3575725"/>
              <a:gd name="connsiteY1" fmla="*/ 1021080 h 3139345"/>
              <a:gd name="connsiteX2" fmla="*/ 3575725 w 3575725"/>
              <a:gd name="connsiteY2" fmla="*/ 0 h 3139345"/>
              <a:gd name="connsiteX3" fmla="*/ 3570991 w 3575725"/>
              <a:gd name="connsiteY3" fmla="*/ 3139345 h 3139345"/>
              <a:gd name="connsiteX4" fmla="*/ 2606583 w 3575725"/>
              <a:gd name="connsiteY4" fmla="*/ 2141725 h 3139345"/>
              <a:gd name="connsiteX5" fmla="*/ 0 w 3575725"/>
              <a:gd name="connsiteY5" fmla="*/ 2126285 h 3139345"/>
              <a:gd name="connsiteX0" fmla="*/ 0 w 3575725"/>
              <a:gd name="connsiteY0" fmla="*/ 2126285 h 2142697"/>
              <a:gd name="connsiteX1" fmla="*/ 1945 w 3575725"/>
              <a:gd name="connsiteY1" fmla="*/ 1021080 h 2142697"/>
              <a:gd name="connsiteX2" fmla="*/ 3575725 w 3575725"/>
              <a:gd name="connsiteY2" fmla="*/ 0 h 2142697"/>
              <a:gd name="connsiteX3" fmla="*/ 3574752 w 3575725"/>
              <a:gd name="connsiteY3" fmla="*/ 2142697 h 2142697"/>
              <a:gd name="connsiteX4" fmla="*/ 2606583 w 3575725"/>
              <a:gd name="connsiteY4" fmla="*/ 2141725 h 2142697"/>
              <a:gd name="connsiteX5" fmla="*/ 0 w 3575725"/>
              <a:gd name="connsiteY5" fmla="*/ 2126285 h 214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5725" h="2142697">
                <a:moveTo>
                  <a:pt x="0" y="2126285"/>
                </a:moveTo>
                <a:cubicBezTo>
                  <a:pt x="3156" y="1423160"/>
                  <a:pt x="-1211" y="1724205"/>
                  <a:pt x="1945" y="1021080"/>
                </a:cubicBezTo>
                <a:lnTo>
                  <a:pt x="3575725" y="0"/>
                </a:lnTo>
                <a:cubicBezTo>
                  <a:pt x="3575401" y="714232"/>
                  <a:pt x="3575076" y="1428465"/>
                  <a:pt x="3574752" y="2142697"/>
                </a:cubicBezTo>
                <a:lnTo>
                  <a:pt x="2606583" y="2141725"/>
                </a:lnTo>
                <a:lnTo>
                  <a:pt x="0" y="2126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00D88BD8-9E72-844D-A3E4-A145CC1FC878}"/>
              </a:ext>
            </a:extLst>
          </p:cNvPr>
          <p:cNvSpPr/>
          <p:nvPr userDrawn="1"/>
        </p:nvSpPr>
        <p:spPr>
          <a:xfrm>
            <a:off x="2796363" y="894269"/>
            <a:ext cx="7956155" cy="6096272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310621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3040516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3106210 h 5151120"/>
              <a:gd name="connsiteX4" fmla="*/ 0 w 3589020"/>
              <a:gd name="connsiteY4" fmla="*/ 5151120 h 5151120"/>
              <a:gd name="connsiteX5" fmla="*/ 15240 w 3589020"/>
              <a:gd name="connsiteY5" fmla="*/ 3040516 h 5151120"/>
              <a:gd name="connsiteX0" fmla="*/ 0 w 3573780"/>
              <a:gd name="connsiteY0" fmla="*/ 3040516 h 3106210"/>
              <a:gd name="connsiteX1" fmla="*/ 0 w 3573780"/>
              <a:gd name="connsiteY1" fmla="*/ 1021080 h 3106210"/>
              <a:gd name="connsiteX2" fmla="*/ 3573780 w 3573780"/>
              <a:gd name="connsiteY2" fmla="*/ 0 h 3106210"/>
              <a:gd name="connsiteX3" fmla="*/ 3573780 w 3573780"/>
              <a:gd name="connsiteY3" fmla="*/ 3106210 h 3106210"/>
              <a:gd name="connsiteX4" fmla="*/ 955145 w 3573780"/>
              <a:gd name="connsiteY4" fmla="*/ 3068341 h 3106210"/>
              <a:gd name="connsiteX5" fmla="*/ 0 w 3573780"/>
              <a:gd name="connsiteY5" fmla="*/ 3040516 h 3106210"/>
              <a:gd name="connsiteX0" fmla="*/ 0 w 3583247"/>
              <a:gd name="connsiteY0" fmla="*/ 3130454 h 3130454"/>
              <a:gd name="connsiteX1" fmla="*/ 9467 w 3583247"/>
              <a:gd name="connsiteY1" fmla="*/ 1021080 h 3130454"/>
              <a:gd name="connsiteX2" fmla="*/ 3583247 w 3583247"/>
              <a:gd name="connsiteY2" fmla="*/ 0 h 3130454"/>
              <a:gd name="connsiteX3" fmla="*/ 3583247 w 3583247"/>
              <a:gd name="connsiteY3" fmla="*/ 3106210 h 3130454"/>
              <a:gd name="connsiteX4" fmla="*/ 964612 w 3583247"/>
              <a:gd name="connsiteY4" fmla="*/ 3068341 h 3130454"/>
              <a:gd name="connsiteX5" fmla="*/ 0 w 3583247"/>
              <a:gd name="connsiteY5" fmla="*/ 3130454 h 3130454"/>
              <a:gd name="connsiteX0" fmla="*/ 0 w 3583247"/>
              <a:gd name="connsiteY0" fmla="*/ 3130454 h 3134611"/>
              <a:gd name="connsiteX1" fmla="*/ 9467 w 3583247"/>
              <a:gd name="connsiteY1" fmla="*/ 1021080 h 3134611"/>
              <a:gd name="connsiteX2" fmla="*/ 3583247 w 3583247"/>
              <a:gd name="connsiteY2" fmla="*/ 0 h 3134611"/>
              <a:gd name="connsiteX3" fmla="*/ 3583247 w 3583247"/>
              <a:gd name="connsiteY3" fmla="*/ 3106210 h 3134611"/>
              <a:gd name="connsiteX4" fmla="*/ 1011948 w 3583247"/>
              <a:gd name="connsiteY4" fmla="*/ 3134611 h 3134611"/>
              <a:gd name="connsiteX5" fmla="*/ 0 w 3583247"/>
              <a:gd name="connsiteY5" fmla="*/ 3130454 h 3134611"/>
              <a:gd name="connsiteX0" fmla="*/ 0 w 3583247"/>
              <a:gd name="connsiteY0" fmla="*/ 3130454 h 3139345"/>
              <a:gd name="connsiteX1" fmla="*/ 9467 w 3583247"/>
              <a:gd name="connsiteY1" fmla="*/ 1021080 h 3139345"/>
              <a:gd name="connsiteX2" fmla="*/ 3583247 w 3583247"/>
              <a:gd name="connsiteY2" fmla="*/ 0 h 3139345"/>
              <a:gd name="connsiteX3" fmla="*/ 3578513 w 3583247"/>
              <a:gd name="connsiteY3" fmla="*/ 3139345 h 3139345"/>
              <a:gd name="connsiteX4" fmla="*/ 1011948 w 3583247"/>
              <a:gd name="connsiteY4" fmla="*/ 3134611 h 3139345"/>
              <a:gd name="connsiteX5" fmla="*/ 0 w 3583247"/>
              <a:gd name="connsiteY5" fmla="*/ 3130454 h 3139345"/>
              <a:gd name="connsiteX0" fmla="*/ 0 w 3583247"/>
              <a:gd name="connsiteY0" fmla="*/ 2736231 h 3139345"/>
              <a:gd name="connsiteX1" fmla="*/ 9467 w 3583247"/>
              <a:gd name="connsiteY1" fmla="*/ 1021080 h 3139345"/>
              <a:gd name="connsiteX2" fmla="*/ 3583247 w 3583247"/>
              <a:gd name="connsiteY2" fmla="*/ 0 h 3139345"/>
              <a:gd name="connsiteX3" fmla="*/ 3578513 w 3583247"/>
              <a:gd name="connsiteY3" fmla="*/ 3139345 h 3139345"/>
              <a:gd name="connsiteX4" fmla="*/ 1011948 w 3583247"/>
              <a:gd name="connsiteY4" fmla="*/ 3134611 h 3139345"/>
              <a:gd name="connsiteX5" fmla="*/ 0 w 3583247"/>
              <a:gd name="connsiteY5" fmla="*/ 2736231 h 3139345"/>
              <a:gd name="connsiteX0" fmla="*/ 0 w 3583247"/>
              <a:gd name="connsiteY0" fmla="*/ 2736231 h 3139345"/>
              <a:gd name="connsiteX1" fmla="*/ 9467 w 3583247"/>
              <a:gd name="connsiteY1" fmla="*/ 1021080 h 3139345"/>
              <a:gd name="connsiteX2" fmla="*/ 3583247 w 3583247"/>
              <a:gd name="connsiteY2" fmla="*/ 0 h 3139345"/>
              <a:gd name="connsiteX3" fmla="*/ 3578513 w 3583247"/>
              <a:gd name="connsiteY3" fmla="*/ 3139345 h 3139345"/>
              <a:gd name="connsiteX4" fmla="*/ 1448410 w 3583247"/>
              <a:gd name="connsiteY4" fmla="*/ 2740388 h 3139345"/>
              <a:gd name="connsiteX5" fmla="*/ 0 w 3583247"/>
              <a:gd name="connsiteY5" fmla="*/ 2736231 h 3139345"/>
              <a:gd name="connsiteX0" fmla="*/ 0 w 3583247"/>
              <a:gd name="connsiteY0" fmla="*/ 2736231 h 2740388"/>
              <a:gd name="connsiteX1" fmla="*/ 9467 w 3583247"/>
              <a:gd name="connsiteY1" fmla="*/ 1021080 h 2740388"/>
              <a:gd name="connsiteX2" fmla="*/ 3583247 w 3583247"/>
              <a:gd name="connsiteY2" fmla="*/ 0 h 2740388"/>
              <a:gd name="connsiteX3" fmla="*/ 3557394 w 3583247"/>
              <a:gd name="connsiteY3" fmla="*/ 2738082 h 2740388"/>
              <a:gd name="connsiteX4" fmla="*/ 1448410 w 3583247"/>
              <a:gd name="connsiteY4" fmla="*/ 2740388 h 2740388"/>
              <a:gd name="connsiteX5" fmla="*/ 0 w 3583247"/>
              <a:gd name="connsiteY5" fmla="*/ 2736231 h 2740388"/>
              <a:gd name="connsiteX0" fmla="*/ 0 w 3583247"/>
              <a:gd name="connsiteY0" fmla="*/ 2736231 h 2745604"/>
              <a:gd name="connsiteX1" fmla="*/ 9467 w 3583247"/>
              <a:gd name="connsiteY1" fmla="*/ 1021080 h 2745604"/>
              <a:gd name="connsiteX2" fmla="*/ 3583247 w 3583247"/>
              <a:gd name="connsiteY2" fmla="*/ 0 h 2745604"/>
              <a:gd name="connsiteX3" fmla="*/ 3579960 w 3583247"/>
              <a:gd name="connsiteY3" fmla="*/ 2745604 h 2745604"/>
              <a:gd name="connsiteX4" fmla="*/ 1448410 w 3583247"/>
              <a:gd name="connsiteY4" fmla="*/ 2740388 h 2745604"/>
              <a:gd name="connsiteX5" fmla="*/ 0 w 3583247"/>
              <a:gd name="connsiteY5" fmla="*/ 2736231 h 274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3247" h="2745604">
                <a:moveTo>
                  <a:pt x="0" y="2736231"/>
                </a:moveTo>
                <a:cubicBezTo>
                  <a:pt x="3156" y="2033106"/>
                  <a:pt x="6311" y="1724205"/>
                  <a:pt x="9467" y="1021080"/>
                </a:cubicBezTo>
                <a:lnTo>
                  <a:pt x="3583247" y="0"/>
                </a:lnTo>
                <a:cubicBezTo>
                  <a:pt x="3582151" y="915201"/>
                  <a:pt x="3581056" y="1830403"/>
                  <a:pt x="3579960" y="2745604"/>
                </a:cubicBezTo>
                <a:lnTo>
                  <a:pt x="1448410" y="2740388"/>
                </a:lnTo>
                <a:lnTo>
                  <a:pt x="0" y="273623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6" name="Forma libre 5">
            <a:extLst>
              <a:ext uri="{FF2B5EF4-FFF2-40B4-BE49-F238E27FC236}">
                <a16:creationId xmlns:a16="http://schemas.microsoft.com/office/drawing/2014/main" id="{95D2642E-B667-424F-952B-3431D2440BB5}"/>
              </a:ext>
            </a:extLst>
          </p:cNvPr>
          <p:cNvSpPr/>
          <p:nvPr userDrawn="1"/>
        </p:nvSpPr>
        <p:spPr>
          <a:xfrm>
            <a:off x="-92286" y="20016"/>
            <a:ext cx="8259460" cy="6970525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310621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3040516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3106210 h 5151120"/>
              <a:gd name="connsiteX4" fmla="*/ 0 w 3589020"/>
              <a:gd name="connsiteY4" fmla="*/ 5151120 h 5151120"/>
              <a:gd name="connsiteX5" fmla="*/ 15240 w 3589020"/>
              <a:gd name="connsiteY5" fmla="*/ 3040516 h 5151120"/>
              <a:gd name="connsiteX0" fmla="*/ 0 w 3573780"/>
              <a:gd name="connsiteY0" fmla="*/ 3040516 h 3106210"/>
              <a:gd name="connsiteX1" fmla="*/ 0 w 3573780"/>
              <a:gd name="connsiteY1" fmla="*/ 1021080 h 3106210"/>
              <a:gd name="connsiteX2" fmla="*/ 3573780 w 3573780"/>
              <a:gd name="connsiteY2" fmla="*/ 0 h 3106210"/>
              <a:gd name="connsiteX3" fmla="*/ 3573780 w 3573780"/>
              <a:gd name="connsiteY3" fmla="*/ 3106210 h 3106210"/>
              <a:gd name="connsiteX4" fmla="*/ 955145 w 3573780"/>
              <a:gd name="connsiteY4" fmla="*/ 3068341 h 3106210"/>
              <a:gd name="connsiteX5" fmla="*/ 0 w 3573780"/>
              <a:gd name="connsiteY5" fmla="*/ 3040516 h 3106210"/>
              <a:gd name="connsiteX0" fmla="*/ 0 w 3583247"/>
              <a:gd name="connsiteY0" fmla="*/ 3130454 h 3130454"/>
              <a:gd name="connsiteX1" fmla="*/ 9467 w 3583247"/>
              <a:gd name="connsiteY1" fmla="*/ 1021080 h 3130454"/>
              <a:gd name="connsiteX2" fmla="*/ 3583247 w 3583247"/>
              <a:gd name="connsiteY2" fmla="*/ 0 h 3130454"/>
              <a:gd name="connsiteX3" fmla="*/ 3583247 w 3583247"/>
              <a:gd name="connsiteY3" fmla="*/ 3106210 h 3130454"/>
              <a:gd name="connsiteX4" fmla="*/ 964612 w 3583247"/>
              <a:gd name="connsiteY4" fmla="*/ 3068341 h 3130454"/>
              <a:gd name="connsiteX5" fmla="*/ 0 w 3583247"/>
              <a:gd name="connsiteY5" fmla="*/ 3130454 h 3130454"/>
              <a:gd name="connsiteX0" fmla="*/ 0 w 3583247"/>
              <a:gd name="connsiteY0" fmla="*/ 3130454 h 3134611"/>
              <a:gd name="connsiteX1" fmla="*/ 9467 w 3583247"/>
              <a:gd name="connsiteY1" fmla="*/ 1021080 h 3134611"/>
              <a:gd name="connsiteX2" fmla="*/ 3583247 w 3583247"/>
              <a:gd name="connsiteY2" fmla="*/ 0 h 3134611"/>
              <a:gd name="connsiteX3" fmla="*/ 3583247 w 3583247"/>
              <a:gd name="connsiteY3" fmla="*/ 3106210 h 3134611"/>
              <a:gd name="connsiteX4" fmla="*/ 1011948 w 3583247"/>
              <a:gd name="connsiteY4" fmla="*/ 3134611 h 3134611"/>
              <a:gd name="connsiteX5" fmla="*/ 0 w 3583247"/>
              <a:gd name="connsiteY5" fmla="*/ 3130454 h 3134611"/>
              <a:gd name="connsiteX0" fmla="*/ 0 w 3583247"/>
              <a:gd name="connsiteY0" fmla="*/ 3130454 h 3139345"/>
              <a:gd name="connsiteX1" fmla="*/ 9467 w 3583247"/>
              <a:gd name="connsiteY1" fmla="*/ 1021080 h 3139345"/>
              <a:gd name="connsiteX2" fmla="*/ 3583247 w 3583247"/>
              <a:gd name="connsiteY2" fmla="*/ 0 h 3139345"/>
              <a:gd name="connsiteX3" fmla="*/ 3578513 w 3583247"/>
              <a:gd name="connsiteY3" fmla="*/ 3139345 h 3139345"/>
              <a:gd name="connsiteX4" fmla="*/ 1011948 w 3583247"/>
              <a:gd name="connsiteY4" fmla="*/ 3134611 h 3139345"/>
              <a:gd name="connsiteX5" fmla="*/ 0 w 3583247"/>
              <a:gd name="connsiteY5" fmla="*/ 3130454 h 313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3247" h="3139345">
                <a:moveTo>
                  <a:pt x="0" y="3130454"/>
                </a:moveTo>
                <a:cubicBezTo>
                  <a:pt x="3156" y="2427329"/>
                  <a:pt x="6311" y="1724205"/>
                  <a:pt x="9467" y="1021080"/>
                </a:cubicBezTo>
                <a:lnTo>
                  <a:pt x="3583247" y="0"/>
                </a:lnTo>
                <a:lnTo>
                  <a:pt x="3578513" y="3139345"/>
                </a:lnTo>
                <a:lnTo>
                  <a:pt x="1011948" y="3134611"/>
                </a:lnTo>
                <a:lnTo>
                  <a:pt x="0" y="31304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0" y="2444755"/>
            <a:ext cx="5760000" cy="35771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Capítulo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</p:spTree>
    <p:extLst>
      <p:ext uri="{BB962C8B-B14F-4D97-AF65-F5344CB8AC3E}">
        <p14:creationId xmlns:p14="http://schemas.microsoft.com/office/powerpoint/2010/main" val="2875111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l sin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0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3" name="Objeto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5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8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grpSp>
        <p:nvGrpSpPr>
          <p:cNvPr id="7" name="Grupo 6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2397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453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a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2892558"/>
              </p:ext>
            </p:extLst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97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3" name="Objeto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5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8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grpSp>
        <p:nvGrpSpPr>
          <p:cNvPr id="7" name="Grupo 6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2397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7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259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a sin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64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3" name="Objeto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5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8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grpSp>
        <p:nvGrpSpPr>
          <p:cNvPr id="7" name="Grupo 6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2397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9224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 n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13488895"/>
              </p:ext>
            </p:extLst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69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5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6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22991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. Texto estánd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59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3" name="Objeto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7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1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667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9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67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54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 dirty="0"/>
              <a:t>Editar el estilo de texto del patrón</a:t>
            </a:r>
          </a:p>
        </p:txBody>
      </p:sp>
      <p:grpSp>
        <p:nvGrpSpPr>
          <p:cNvPr id="6" name="Grupo 5"/>
          <p:cNvGrpSpPr/>
          <p:nvPr userDrawn="1"/>
        </p:nvGrpSpPr>
        <p:grpSpPr>
          <a:xfrm>
            <a:off x="10328936" y="6242389"/>
            <a:ext cx="1871531" cy="642611"/>
            <a:chOff x="8064500" y="4790414"/>
            <a:chExt cx="1083150" cy="371911"/>
          </a:xfrm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2399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/>
            </a:p>
          </p:txBody>
        </p:sp>
      </p:grp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7">
            <a:lum/>
          </a:blip>
          <a:stretch>
            <a:fillRect/>
          </a:stretch>
        </p:blipFill>
        <p:spPr>
          <a:xfrm>
            <a:off x="8887255" y="6540533"/>
            <a:ext cx="1145183" cy="248840"/>
          </a:xfrm>
          <a:prstGeom prst="rect">
            <a:avLst/>
          </a:prstGeom>
        </p:spPr>
      </p:pic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399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2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7" smtClean="0">
                <a:solidFill>
                  <a:schemeClr val="bg1"/>
                </a:solidFill>
              </a:rPr>
              <a:pPr algn="r"/>
              <a:t>‹#›</a:t>
            </a:fld>
            <a:endParaRPr lang="es-ES" sz="106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823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837" y="712437"/>
            <a:ext cx="7553833" cy="7145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5330" b="0" i="0">
                <a:solidFill>
                  <a:schemeClr val="tx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Gracias!</a:t>
            </a:r>
            <a:endParaRPr lang="en-US" dirty="0"/>
          </a:p>
        </p:txBody>
      </p:sp>
      <p:sp>
        <p:nvSpPr>
          <p:cNvPr id="3" name="Rectángulo 3">
            <a:extLst>
              <a:ext uri="{FF2B5EF4-FFF2-40B4-BE49-F238E27FC236}">
                <a16:creationId xmlns:a16="http://schemas.microsoft.com/office/drawing/2014/main" id="{A1E39811-A34B-AD46-8ACC-A06DB4D267D0}"/>
              </a:ext>
            </a:extLst>
          </p:cNvPr>
          <p:cNvSpPr/>
          <p:nvPr userDrawn="1"/>
        </p:nvSpPr>
        <p:spPr>
          <a:xfrm>
            <a:off x="7744691" y="3699164"/>
            <a:ext cx="2575779" cy="3810000"/>
          </a:xfrm>
          <a:custGeom>
            <a:avLst/>
            <a:gdLst>
              <a:gd name="connsiteX0" fmla="*/ 0 w 1569027"/>
              <a:gd name="connsiteY0" fmla="*/ 0 h 2857500"/>
              <a:gd name="connsiteX1" fmla="*/ 1569027 w 1569027"/>
              <a:gd name="connsiteY1" fmla="*/ 0 h 2857500"/>
              <a:gd name="connsiteX2" fmla="*/ 1569027 w 1569027"/>
              <a:gd name="connsiteY2" fmla="*/ 2857500 h 2857500"/>
              <a:gd name="connsiteX3" fmla="*/ 0 w 1569027"/>
              <a:gd name="connsiteY3" fmla="*/ 2857500 h 2857500"/>
              <a:gd name="connsiteX4" fmla="*/ 0 w 1569027"/>
              <a:gd name="connsiteY4" fmla="*/ 0 h 2857500"/>
              <a:gd name="connsiteX0" fmla="*/ 0 w 1569027"/>
              <a:gd name="connsiteY0" fmla="*/ 0 h 2857500"/>
              <a:gd name="connsiteX1" fmla="*/ 1558636 w 1569027"/>
              <a:gd name="connsiteY1" fmla="*/ 467591 h 2857500"/>
              <a:gd name="connsiteX2" fmla="*/ 1569027 w 1569027"/>
              <a:gd name="connsiteY2" fmla="*/ 2857500 h 2857500"/>
              <a:gd name="connsiteX3" fmla="*/ 0 w 1569027"/>
              <a:gd name="connsiteY3" fmla="*/ 2857500 h 2857500"/>
              <a:gd name="connsiteX4" fmla="*/ 0 w 1569027"/>
              <a:gd name="connsiteY4" fmla="*/ 0 h 2857500"/>
              <a:gd name="connsiteX0" fmla="*/ 0 w 1610767"/>
              <a:gd name="connsiteY0" fmla="*/ 0 h 2857500"/>
              <a:gd name="connsiteX1" fmla="*/ 1610590 w 1610767"/>
              <a:gd name="connsiteY1" fmla="*/ 477982 h 2857500"/>
              <a:gd name="connsiteX2" fmla="*/ 1569027 w 1610767"/>
              <a:gd name="connsiteY2" fmla="*/ 2857500 h 2857500"/>
              <a:gd name="connsiteX3" fmla="*/ 0 w 1610767"/>
              <a:gd name="connsiteY3" fmla="*/ 2857500 h 2857500"/>
              <a:gd name="connsiteX4" fmla="*/ 0 w 1610767"/>
              <a:gd name="connsiteY4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0767" h="2857500">
                <a:moveTo>
                  <a:pt x="0" y="0"/>
                </a:moveTo>
                <a:lnTo>
                  <a:pt x="1610590" y="477982"/>
                </a:lnTo>
                <a:cubicBezTo>
                  <a:pt x="1614054" y="1274618"/>
                  <a:pt x="1565563" y="2060864"/>
                  <a:pt x="1569027" y="2857500"/>
                </a:cubicBez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4" name="Rectángulo 4">
            <a:extLst>
              <a:ext uri="{FF2B5EF4-FFF2-40B4-BE49-F238E27FC236}">
                <a16:creationId xmlns:a16="http://schemas.microsoft.com/office/drawing/2014/main" id="{A3F9223B-685F-2843-9227-57F23C3FCEB4}"/>
              </a:ext>
            </a:extLst>
          </p:cNvPr>
          <p:cNvSpPr/>
          <p:nvPr userDrawn="1"/>
        </p:nvSpPr>
        <p:spPr>
          <a:xfrm>
            <a:off x="10128451" y="2715495"/>
            <a:ext cx="1010606" cy="4793673"/>
          </a:xfrm>
          <a:custGeom>
            <a:avLst/>
            <a:gdLst>
              <a:gd name="connsiteX0" fmla="*/ 0 w 985405"/>
              <a:gd name="connsiteY0" fmla="*/ 0 h 3595255"/>
              <a:gd name="connsiteX1" fmla="*/ 985405 w 985405"/>
              <a:gd name="connsiteY1" fmla="*/ 0 h 3595255"/>
              <a:gd name="connsiteX2" fmla="*/ 985405 w 985405"/>
              <a:gd name="connsiteY2" fmla="*/ 3595255 h 3595255"/>
              <a:gd name="connsiteX3" fmla="*/ 0 w 985405"/>
              <a:gd name="connsiteY3" fmla="*/ 3595255 h 3595255"/>
              <a:gd name="connsiteX4" fmla="*/ 0 w 985405"/>
              <a:gd name="connsiteY4" fmla="*/ 0 h 3595255"/>
              <a:gd name="connsiteX0" fmla="*/ 0 w 985405"/>
              <a:gd name="connsiteY0" fmla="*/ 0 h 3595255"/>
              <a:gd name="connsiteX1" fmla="*/ 985405 w 985405"/>
              <a:gd name="connsiteY1" fmla="*/ 259773 h 3595255"/>
              <a:gd name="connsiteX2" fmla="*/ 985405 w 985405"/>
              <a:gd name="connsiteY2" fmla="*/ 3595255 h 3595255"/>
              <a:gd name="connsiteX3" fmla="*/ 0 w 985405"/>
              <a:gd name="connsiteY3" fmla="*/ 3595255 h 3595255"/>
              <a:gd name="connsiteX4" fmla="*/ 0 w 985405"/>
              <a:gd name="connsiteY4" fmla="*/ 0 h 359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5405" h="3595255">
                <a:moveTo>
                  <a:pt x="0" y="0"/>
                </a:moveTo>
                <a:lnTo>
                  <a:pt x="985405" y="259773"/>
                </a:lnTo>
                <a:lnTo>
                  <a:pt x="985405" y="3595255"/>
                </a:lnTo>
                <a:lnTo>
                  <a:pt x="0" y="35952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5" name="Rectángulo 8">
            <a:extLst>
              <a:ext uri="{FF2B5EF4-FFF2-40B4-BE49-F238E27FC236}">
                <a16:creationId xmlns:a16="http://schemas.microsoft.com/office/drawing/2014/main" id="{3E974AAD-8F9B-2E42-A5FB-13D764EAA100}"/>
              </a:ext>
            </a:extLst>
          </p:cNvPr>
          <p:cNvSpPr/>
          <p:nvPr userDrawn="1"/>
        </p:nvSpPr>
        <p:spPr>
          <a:xfrm>
            <a:off x="10992544" y="1288475"/>
            <a:ext cx="1383028" cy="6220692"/>
          </a:xfrm>
          <a:custGeom>
            <a:avLst/>
            <a:gdLst>
              <a:gd name="connsiteX0" fmla="*/ 0 w 1289338"/>
              <a:gd name="connsiteY0" fmla="*/ 0 h 4665519"/>
              <a:gd name="connsiteX1" fmla="*/ 1289338 w 1289338"/>
              <a:gd name="connsiteY1" fmla="*/ 0 h 4665519"/>
              <a:gd name="connsiteX2" fmla="*/ 1289338 w 1289338"/>
              <a:gd name="connsiteY2" fmla="*/ 4665519 h 4665519"/>
              <a:gd name="connsiteX3" fmla="*/ 0 w 1289338"/>
              <a:gd name="connsiteY3" fmla="*/ 4665519 h 4665519"/>
              <a:gd name="connsiteX4" fmla="*/ 0 w 1289338"/>
              <a:gd name="connsiteY4" fmla="*/ 0 h 4665519"/>
              <a:gd name="connsiteX0" fmla="*/ 0 w 1289338"/>
              <a:gd name="connsiteY0" fmla="*/ 0 h 4665519"/>
              <a:gd name="connsiteX1" fmla="*/ 1278947 w 1289338"/>
              <a:gd name="connsiteY1" fmla="*/ 394854 h 4665519"/>
              <a:gd name="connsiteX2" fmla="*/ 1289338 w 1289338"/>
              <a:gd name="connsiteY2" fmla="*/ 4665519 h 4665519"/>
              <a:gd name="connsiteX3" fmla="*/ 0 w 1289338"/>
              <a:gd name="connsiteY3" fmla="*/ 4665519 h 4665519"/>
              <a:gd name="connsiteX4" fmla="*/ 0 w 1289338"/>
              <a:gd name="connsiteY4" fmla="*/ 0 h 466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338" h="4665519">
                <a:moveTo>
                  <a:pt x="0" y="0"/>
                </a:moveTo>
                <a:lnTo>
                  <a:pt x="1278947" y="394854"/>
                </a:lnTo>
                <a:cubicBezTo>
                  <a:pt x="1282411" y="1818409"/>
                  <a:pt x="1285874" y="3241964"/>
                  <a:pt x="1289338" y="4665519"/>
                </a:cubicBezTo>
                <a:lnTo>
                  <a:pt x="0" y="46655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</p:spTree>
    <p:extLst>
      <p:ext uri="{BB962C8B-B14F-4D97-AF65-F5344CB8AC3E}">
        <p14:creationId xmlns:p14="http://schemas.microsoft.com/office/powerpoint/2010/main" val="3181131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a n1. Graf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457440" y="40640"/>
            <a:ext cx="4785360" cy="686816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1592921"/>
            <a:ext cx="6951931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81435" y="1503240"/>
            <a:ext cx="3734647" cy="202183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991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5B101F9E-64AF-FC48-B2A1-F70779554AB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486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a n1. Pi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457440" y="40640"/>
            <a:ext cx="4785360" cy="686816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2" y="1592921"/>
            <a:ext cx="6938076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81435" y="1503240"/>
            <a:ext cx="3734647" cy="202183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991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tx1"/>
                </a:solidFill>
              </a:rPr>
              <a:pPr algn="r"/>
              <a:t>‹#›</a:t>
            </a:fld>
            <a:endParaRPr lang="es-ES" sz="1066" dirty="0">
              <a:solidFill>
                <a:schemeClr val="tx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78611A90-5661-7849-85C4-60F38E37590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699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a n1. 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457440" y="40640"/>
            <a:ext cx="4785360" cy="686816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5" y="1592921"/>
            <a:ext cx="7052606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81435" y="1503240"/>
            <a:ext cx="3734647" cy="202183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991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tx1"/>
                </a:solidFill>
              </a:rPr>
              <a:pPr algn="r"/>
              <a:t>‹#›</a:t>
            </a:fld>
            <a:endParaRPr lang="es-ES" sz="1066" dirty="0">
              <a:solidFill>
                <a:schemeClr val="tx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57625A35-6F69-D543-BA04-C64550EF3B0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5004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arata n1. 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457440" y="40640"/>
            <a:ext cx="4785360" cy="686816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5" y="1592921"/>
            <a:ext cx="7052606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81435" y="1503240"/>
            <a:ext cx="3734647" cy="202183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991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‹#›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26E4C2C5-0D36-E34C-9E34-75AB96E1F27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820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78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98" r:id="rId4"/>
    <p:sldLayoutId id="2147483771" r:id="rId5"/>
    <p:sldLayoutId id="2147483748" r:id="rId6"/>
    <p:sldLayoutId id="2147483749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46" r:id="rId22"/>
    <p:sldLayoutId id="2147483760" r:id="rId23"/>
    <p:sldLayoutId id="2147483761" r:id="rId24"/>
    <p:sldLayoutId id="2147483762" r:id="rId25"/>
    <p:sldLayoutId id="2147483763" r:id="rId26"/>
    <p:sldLayoutId id="2147483764" r:id="rId27"/>
    <p:sldLayoutId id="2147483765" r:id="rId28"/>
    <p:sldLayoutId id="2147483766" r:id="rId29"/>
    <p:sldLayoutId id="2147483767" r:id="rId30"/>
    <p:sldLayoutId id="2147483678" r:id="rId31"/>
    <p:sldLayoutId id="2147483790" r:id="rId32"/>
    <p:sldLayoutId id="2147483669" r:id="rId33"/>
    <p:sldLayoutId id="2147483789" r:id="rId34"/>
    <p:sldLayoutId id="2147483685" r:id="rId35"/>
    <p:sldLayoutId id="2147483792" r:id="rId36"/>
    <p:sldLayoutId id="2147483693" r:id="rId37"/>
    <p:sldLayoutId id="2147483793" r:id="rId38"/>
    <p:sldLayoutId id="2147483701" r:id="rId39"/>
    <p:sldLayoutId id="2147483794" r:id="rId40"/>
    <p:sldLayoutId id="2147483785" r:id="rId41"/>
    <p:sldLayoutId id="2147483795" r:id="rId42"/>
    <p:sldLayoutId id="2147483788" r:id="rId43"/>
    <p:sldLayoutId id="2147483799" r:id="rId44"/>
  </p:sldLayoutIdLst>
  <p:hf hdr="0" ftr="0" dt="0"/>
  <p:txStyles>
    <p:titleStyle>
      <a:lvl1pPr algn="l" defTabSz="913897" rtl="0" eaLnBrk="1" latinLnBrk="0" hangingPunct="1">
        <a:lnSpc>
          <a:spcPct val="90000"/>
        </a:lnSpc>
        <a:spcBef>
          <a:spcPct val="0"/>
        </a:spcBef>
        <a:buNone/>
        <a:defRPr sz="4664" kern="1200">
          <a:solidFill>
            <a:schemeClr val="tx1"/>
          </a:solidFill>
          <a:latin typeface="Playfair Display" pitchFamily="2" charset="77"/>
          <a:ea typeface="+mj-ea"/>
          <a:cs typeface="+mj-cs"/>
        </a:defRPr>
      </a:lvl1pPr>
    </p:titleStyle>
    <p:bodyStyle>
      <a:lvl1pPr marL="228474" indent="-228474" algn="l" defTabSz="913897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1999" b="0" i="0" kern="1200">
          <a:solidFill>
            <a:schemeClr val="tx1"/>
          </a:solidFill>
          <a:latin typeface="Soho Gothic Pro Light" panose="020B0303030504020204" pitchFamily="34" charset="77"/>
          <a:ea typeface="+mn-ea"/>
          <a:cs typeface="+mn-cs"/>
        </a:defRPr>
      </a:lvl1pPr>
      <a:lvl2pPr marL="685423" indent="-228474" algn="l" defTabSz="9138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371" indent="-228474" algn="l" defTabSz="9138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320" indent="-228474" algn="l" defTabSz="9138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268" indent="-228474" algn="l" defTabSz="9138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217" indent="-228474" algn="l" defTabSz="9138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166" indent="-228474" algn="l" defTabSz="9138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114" indent="-228474" algn="l" defTabSz="9138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063" indent="-228474" algn="l" defTabSz="9138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9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49" algn="l" defTabSz="91389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897" algn="l" defTabSz="91389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846" algn="l" defTabSz="91389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794" algn="l" defTabSz="91389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743" algn="l" defTabSz="91389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691" algn="l" defTabSz="91389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640" algn="l" defTabSz="91389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588" algn="l" defTabSz="91389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25" userDrawn="1">
          <p15:clr>
            <a:srgbClr val="F26B43"/>
          </p15:clr>
        </p15:guide>
        <p15:guide id="4" orient="horz" pos="4035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10" pos="7469" userDrawn="1">
          <p15:clr>
            <a:srgbClr val="F26B43"/>
          </p15:clr>
        </p15:guide>
        <p15:guide id="15" pos="212" userDrawn="1">
          <p15:clr>
            <a:srgbClr val="F26B43"/>
          </p15:clr>
        </p15:guide>
        <p15:guide id="17" orient="horz" pos="769" userDrawn="1">
          <p15:clr>
            <a:srgbClr val="F26B43"/>
          </p15:clr>
        </p15:guide>
        <p15:guide id="18" orient="horz" pos="36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tags" Target="../tags/tag33.xml"/><Relationship Id="rId7" Type="http://schemas.openxmlformats.org/officeDocument/2006/relationships/image" Target="../media/image9.emf"/><Relationship Id="rId2" Type="http://schemas.openxmlformats.org/officeDocument/2006/relationships/tags" Target="../tags/tag3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.emf"/><Relationship Id="rId11" Type="http://schemas.openxmlformats.org/officeDocument/2006/relationships/image" Target="../media/image13.e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12.emf"/><Relationship Id="rId4" Type="http://schemas.openxmlformats.org/officeDocument/2006/relationships/slideLayout" Target="../slideLayouts/slideLayout44.xml"/><Relationship Id="rId9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3" Type="http://schemas.openxmlformats.org/officeDocument/2006/relationships/tags" Target="../tags/tag35.xml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tags" Target="../tags/tag3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.emf"/><Relationship Id="rId11" Type="http://schemas.openxmlformats.org/officeDocument/2006/relationships/image" Target="../media/image21.png"/><Relationship Id="rId5" Type="http://schemas.openxmlformats.org/officeDocument/2006/relationships/oleObject" Target="../embeddings/oleObject17.bin"/><Relationship Id="rId10" Type="http://schemas.openxmlformats.org/officeDocument/2006/relationships/hyperlink" Target="mailto:jsantosa@minsait.com" TargetMode="External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47308D0D-EB6E-E049-AADC-1CFC123221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00944" y="-1827584"/>
            <a:ext cx="14688819" cy="8640960"/>
          </a:xfrm>
          <a:prstGeom prst="rect">
            <a:avLst/>
          </a:prstGeom>
        </p:spPr>
      </p:pic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CADB838D-94AC-C545-9C3D-3E09738A37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6001" y="3426624"/>
            <a:ext cx="5651500" cy="290408"/>
          </a:xfrm>
        </p:spPr>
        <p:txBody>
          <a:bodyPr>
            <a:normAutofit fontScale="25000" lnSpcReduction="20000"/>
          </a:bodyPr>
          <a:lstStyle/>
          <a:p>
            <a:r>
              <a:rPr lang="es-ES" dirty="0"/>
              <a:t>Presentación y propuesta de valor</a:t>
            </a:r>
          </a:p>
          <a:p>
            <a:endParaRPr lang="es-ES" sz="1467" dirty="0"/>
          </a:p>
          <a:p>
            <a:r>
              <a:rPr lang="es-ES" sz="1467" dirty="0"/>
              <a:t>Junio 2019</a:t>
            </a:r>
          </a:p>
        </p:txBody>
      </p:sp>
      <p:sp>
        <p:nvSpPr>
          <p:cNvPr id="29" name="Forma libre 28">
            <a:extLst>
              <a:ext uri="{FF2B5EF4-FFF2-40B4-BE49-F238E27FC236}">
                <a16:creationId xmlns:a16="http://schemas.microsoft.com/office/drawing/2014/main" id="{6961B739-42D0-484D-8B86-C34D5FC3AF7E}"/>
              </a:ext>
            </a:extLst>
          </p:cNvPr>
          <p:cNvSpPr/>
          <p:nvPr/>
        </p:nvSpPr>
        <p:spPr>
          <a:xfrm rot="10800000" flipH="1">
            <a:off x="6461441" y="-4797232"/>
            <a:ext cx="6684900" cy="9594464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30" name="Forma libre 29">
            <a:extLst>
              <a:ext uri="{FF2B5EF4-FFF2-40B4-BE49-F238E27FC236}">
                <a16:creationId xmlns:a16="http://schemas.microsoft.com/office/drawing/2014/main" id="{715D7876-9BD1-534F-BFE4-B2BC459315DD}"/>
              </a:ext>
            </a:extLst>
          </p:cNvPr>
          <p:cNvSpPr/>
          <p:nvPr/>
        </p:nvSpPr>
        <p:spPr>
          <a:xfrm rot="10800000" flipH="1">
            <a:off x="5753859" y="-5328968"/>
            <a:ext cx="6684900" cy="9594464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31" name="Forma libre 30">
            <a:extLst>
              <a:ext uri="{FF2B5EF4-FFF2-40B4-BE49-F238E27FC236}">
                <a16:creationId xmlns:a16="http://schemas.microsoft.com/office/drawing/2014/main" id="{54EF004F-E5A2-CD44-BBED-3B706C8EAFAA}"/>
              </a:ext>
            </a:extLst>
          </p:cNvPr>
          <p:cNvSpPr/>
          <p:nvPr/>
        </p:nvSpPr>
        <p:spPr>
          <a:xfrm rot="10800000" flipH="1">
            <a:off x="4588684" y="-10521205"/>
            <a:ext cx="10177131" cy="14606668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32" name="Título 9">
            <a:extLst>
              <a:ext uri="{FF2B5EF4-FFF2-40B4-BE49-F238E27FC236}">
                <a16:creationId xmlns:a16="http://schemas.microsoft.com/office/drawing/2014/main" id="{7D0F4E9E-D4B3-B547-A9DC-4D8880C9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7" y="1196752"/>
            <a:ext cx="8942086" cy="1648341"/>
          </a:xfrm>
        </p:spPr>
        <p:txBody>
          <a:bodyPr/>
          <a:lstStyle/>
          <a:p>
            <a:r>
              <a:rPr lang="es-ES" dirty="0"/>
              <a:t>Los tres pilares de la </a:t>
            </a:r>
            <a:r>
              <a:rPr lang="es-ES" dirty="0" err="1"/>
              <a:t>Observabilidad</a:t>
            </a:r>
            <a:br>
              <a:rPr lang="es-ES" dirty="0"/>
            </a:br>
            <a:endParaRPr lang="es-ES" dirty="0"/>
          </a:p>
        </p:txBody>
      </p:sp>
      <p:sp>
        <p:nvSpPr>
          <p:cNvPr id="8" name="Título 9">
            <a:extLst>
              <a:ext uri="{FF2B5EF4-FFF2-40B4-BE49-F238E27FC236}">
                <a16:creationId xmlns:a16="http://schemas.microsoft.com/office/drawing/2014/main" id="{8B566AD3-0617-AB42-8228-06F1ACFD0FA7}"/>
              </a:ext>
            </a:extLst>
          </p:cNvPr>
          <p:cNvSpPr txBox="1">
            <a:spLocks/>
          </p:cNvSpPr>
          <p:nvPr/>
        </p:nvSpPr>
        <p:spPr>
          <a:xfrm>
            <a:off x="322266" y="2602453"/>
            <a:ext cx="5845742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38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layfair Display" pitchFamily="2" charset="77"/>
                <a:ea typeface="+mj-ea"/>
                <a:cs typeface="+mj-cs"/>
              </a:defRPr>
            </a:lvl1pPr>
          </a:lstStyle>
          <a:p>
            <a:r>
              <a:rPr lang="es-ES" sz="1867" dirty="0"/>
              <a:t>La </a:t>
            </a:r>
            <a:r>
              <a:rPr lang="es-ES" sz="1867" dirty="0" err="1"/>
              <a:t>observabilidad</a:t>
            </a:r>
            <a:r>
              <a:rPr lang="es-ES" sz="1867" dirty="0"/>
              <a:t> se divide en tres verticales principales: métricas, registros y trazas distribuidas, los llamados "tres pilares de la </a:t>
            </a:r>
            <a:r>
              <a:rPr lang="es-ES" sz="1867" dirty="0" err="1"/>
              <a:t>observabilidad</a:t>
            </a:r>
            <a:r>
              <a:rPr lang="es-ES" sz="1867" dirty="0"/>
              <a:t>".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552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3" y="1463095"/>
            <a:ext cx="7686988" cy="424971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536161" y="1438048"/>
            <a:ext cx="38625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latin typeface="Neo Sans" panose="020B0504020202020204" pitchFamily="34" charset="0"/>
              </a:rPr>
              <a:t>Tecnologías Avanzadas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8323661" y="3095509"/>
            <a:ext cx="34573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dirty="0"/>
              <a:t>Experiencia Digital</a:t>
            </a:r>
          </a:p>
          <a:p>
            <a:pPr>
              <a:lnSpc>
                <a:spcPct val="150000"/>
              </a:lnSpc>
            </a:pPr>
            <a:r>
              <a:rPr lang="es-ES" sz="1400" dirty="0"/>
              <a:t>CRM y Canales</a:t>
            </a:r>
          </a:p>
          <a:p>
            <a:pPr>
              <a:lnSpc>
                <a:spcPct val="150000"/>
              </a:lnSpc>
            </a:pPr>
            <a:r>
              <a:rPr lang="es-ES" sz="1400" dirty="0"/>
              <a:t>Data </a:t>
            </a:r>
            <a:r>
              <a:rPr lang="es-ES" sz="1400" dirty="0" err="1"/>
              <a:t>Science</a:t>
            </a:r>
            <a:r>
              <a:rPr lang="es-ES" sz="1400" dirty="0"/>
              <a:t> &amp; AI</a:t>
            </a:r>
          </a:p>
          <a:p>
            <a:pPr>
              <a:lnSpc>
                <a:spcPct val="150000"/>
              </a:lnSpc>
            </a:pPr>
            <a:r>
              <a:rPr lang="es-ES" sz="1400" dirty="0"/>
              <a:t>Tecnología del Dato</a:t>
            </a:r>
          </a:p>
          <a:p>
            <a:pPr>
              <a:lnSpc>
                <a:spcPct val="150000"/>
              </a:lnSpc>
            </a:pPr>
            <a:r>
              <a:rPr lang="es-ES" sz="1400" dirty="0"/>
              <a:t>Operaciones Digitales</a:t>
            </a:r>
          </a:p>
          <a:p>
            <a:pPr>
              <a:lnSpc>
                <a:spcPct val="150000"/>
              </a:lnSpc>
            </a:pPr>
            <a:r>
              <a:rPr lang="es-ES" sz="1400" b="1" u="sng" dirty="0"/>
              <a:t>Arquitectura</a:t>
            </a:r>
          </a:p>
          <a:p>
            <a:pPr>
              <a:lnSpc>
                <a:spcPct val="150000"/>
              </a:lnSpc>
            </a:pPr>
            <a:r>
              <a:rPr lang="es-ES" sz="1400" dirty="0"/>
              <a:t>Tecnologías Emergentes</a:t>
            </a:r>
          </a:p>
          <a:p>
            <a:pPr>
              <a:lnSpc>
                <a:spcPct val="150000"/>
              </a:lnSpc>
            </a:pPr>
            <a:endParaRPr lang="es-ES" sz="1400" dirty="0"/>
          </a:p>
        </p:txBody>
      </p:sp>
      <p:sp>
        <p:nvSpPr>
          <p:cNvPr id="13" name="Forma libre 12"/>
          <p:cNvSpPr/>
          <p:nvPr/>
        </p:nvSpPr>
        <p:spPr>
          <a:xfrm rot="5400000" flipH="1" flipV="1">
            <a:off x="3656080" y="2528399"/>
            <a:ext cx="6851552" cy="2124028"/>
          </a:xfrm>
          <a:custGeom>
            <a:avLst/>
            <a:gdLst>
              <a:gd name="connsiteX0" fmla="*/ 6877993 w 6877993"/>
              <a:gd name="connsiteY0" fmla="*/ 2132225 h 2132225"/>
              <a:gd name="connsiteX1" fmla="*/ 6877993 w 6877993"/>
              <a:gd name="connsiteY1" fmla="*/ 695474 h 2132225"/>
              <a:gd name="connsiteX2" fmla="*/ 6877993 w 6877993"/>
              <a:gd name="connsiteY2" fmla="*/ 0 h 2132225"/>
              <a:gd name="connsiteX3" fmla="*/ 0 w 6877993"/>
              <a:gd name="connsiteY3" fmla="*/ 1965141 h 2132225"/>
              <a:gd name="connsiteX4" fmla="*/ 0 w 6877993"/>
              <a:gd name="connsiteY4" fmla="*/ 2132225 h 213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993" h="2132225">
                <a:moveTo>
                  <a:pt x="6877993" y="2132225"/>
                </a:moveTo>
                <a:lnTo>
                  <a:pt x="6877993" y="695474"/>
                </a:lnTo>
                <a:lnTo>
                  <a:pt x="6877993" y="0"/>
                </a:lnTo>
                <a:lnTo>
                  <a:pt x="0" y="1965141"/>
                </a:lnTo>
                <a:lnTo>
                  <a:pt x="0" y="21322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sz="1351" dirty="0">
              <a:latin typeface="Arial" panose="020B0604020202020204" pitchFamily="34" charset="0"/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8422200" y="2852936"/>
            <a:ext cx="698136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72560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apecio 20"/>
          <p:cNvSpPr/>
          <p:nvPr/>
        </p:nvSpPr>
        <p:spPr>
          <a:xfrm rot="5400000">
            <a:off x="3216409" y="2757657"/>
            <a:ext cx="6048672" cy="3454921"/>
          </a:xfrm>
          <a:prstGeom prst="trapezoid">
            <a:avLst>
              <a:gd name="adj" fmla="val 27949"/>
            </a:avLst>
          </a:prstGeom>
          <a:solidFill>
            <a:schemeClr val="tx2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6000" tIns="96000" rIns="96000" bIns="96000" rtlCol="0" anchor="ctr"/>
          <a:lstStyle/>
          <a:p>
            <a:pPr algn="ctr" defTabSz="914377">
              <a:defRPr/>
            </a:pPr>
            <a:endParaRPr lang="es-ES" sz="1800" dirty="0">
              <a:solidFill>
                <a:srgbClr val="1A3B47"/>
              </a:solidFill>
              <a:latin typeface="Soho Gothic Pro Light"/>
            </a:endParaRPr>
          </a:p>
        </p:txBody>
      </p:sp>
      <p:graphicFrame>
        <p:nvGraphicFramePr>
          <p:cNvPr id="4" name="Objeto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84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4" name="Objeto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14377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s-ES" sz="3200" dirty="0">
              <a:solidFill>
                <a:srgbClr val="FFFFFF"/>
              </a:solidFill>
              <a:latin typeface="Playfair Display" panose="00000500000000000000" pitchFamily="2" charset="0"/>
              <a:sym typeface="Playfair Display" panose="00000500000000000000" pitchFamily="2" charset="0"/>
            </a:endParaRPr>
          </a:p>
        </p:txBody>
      </p:sp>
      <p:sp>
        <p:nvSpPr>
          <p:cNvPr id="10" name="Trapecio 9"/>
          <p:cNvSpPr/>
          <p:nvPr/>
        </p:nvSpPr>
        <p:spPr>
          <a:xfrm rot="5400000">
            <a:off x="5440378" y="-250278"/>
            <a:ext cx="8528041" cy="4975203"/>
          </a:xfrm>
          <a:prstGeom prst="trapezoid">
            <a:avLst>
              <a:gd name="adj" fmla="val 27949"/>
            </a:avLst>
          </a:prstGeom>
          <a:solidFill>
            <a:schemeClr val="accent3">
              <a:lumMod val="20000"/>
              <a:lumOff val="80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6000" tIns="96000" rIns="96000" bIns="96000" rtlCol="0" anchor="ctr"/>
          <a:lstStyle/>
          <a:p>
            <a:pPr algn="ctr" defTabSz="914377">
              <a:defRPr/>
            </a:pPr>
            <a:endParaRPr lang="es-ES" sz="1800" dirty="0">
              <a:solidFill>
                <a:srgbClr val="1A3B47"/>
              </a:solidFill>
              <a:latin typeface="Soho Gothic Pro Light"/>
            </a:endParaRPr>
          </a:p>
        </p:txBody>
      </p:sp>
      <p:sp>
        <p:nvSpPr>
          <p:cNvPr id="11" name="Trapecio 10"/>
          <p:cNvSpPr/>
          <p:nvPr/>
        </p:nvSpPr>
        <p:spPr>
          <a:xfrm rot="5400000">
            <a:off x="-1536248" y="2619953"/>
            <a:ext cx="8047693" cy="4975200"/>
          </a:xfrm>
          <a:prstGeom prst="trapezoid">
            <a:avLst>
              <a:gd name="adj" fmla="val 27949"/>
            </a:avLst>
          </a:prstGeom>
          <a:solidFill>
            <a:schemeClr val="bg2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6000" tIns="96000" rIns="96000" bIns="96000" rtlCol="0" anchor="ctr"/>
          <a:lstStyle/>
          <a:p>
            <a:pPr algn="ctr" defTabSz="914377">
              <a:defRPr/>
            </a:pPr>
            <a:endParaRPr lang="es-ES" sz="1800" dirty="0">
              <a:solidFill>
                <a:srgbClr val="1A3B47"/>
              </a:solidFill>
              <a:latin typeface="Soho Gothic Pro Light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088091" y="2526558"/>
            <a:ext cx="4316709" cy="3858821"/>
            <a:chOff x="816068" y="1894918"/>
            <a:chExt cx="3237532" cy="2894116"/>
          </a:xfrm>
        </p:grpSpPr>
        <p:sp>
          <p:nvSpPr>
            <p:cNvPr id="7" name="CuadroTexto 6"/>
            <p:cNvSpPr txBox="1"/>
            <p:nvPr/>
          </p:nvSpPr>
          <p:spPr>
            <a:xfrm>
              <a:off x="816068" y="1894918"/>
              <a:ext cx="3237532" cy="1036872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defTabSz="914377">
                <a:defRPr/>
              </a:pPr>
              <a:r>
                <a:rPr lang="es-ES" sz="2133" dirty="0">
                  <a:solidFill>
                    <a:srgbClr val="1A3B47"/>
                  </a:solidFill>
                  <a:latin typeface="Playfair Display" panose="00000500000000000000" pitchFamily="2" charset="0"/>
                </a:rPr>
                <a:t>IT Tradicional</a:t>
              </a:r>
            </a:p>
            <a:p>
              <a:pPr marL="243411" indent="-243411" defTabSz="914377">
                <a:spcBef>
                  <a:spcPts val="800"/>
                </a:spcBef>
                <a:buSzPct val="70000"/>
                <a:buFont typeface="Wingdings" pitchFamily="2" charset="2"/>
                <a:buChar char="§"/>
                <a:defRPr/>
              </a:pPr>
              <a:r>
                <a:rPr lang="es-ES" sz="1600" dirty="0">
                  <a:solidFill>
                    <a:srgbClr val="1A3B47"/>
                  </a:solidFill>
                </a:rPr>
                <a:t>IT como coste</a:t>
              </a:r>
            </a:p>
            <a:p>
              <a:pPr marL="243411" indent="-243411" defTabSz="914377">
                <a:spcBef>
                  <a:spcPts val="800"/>
                </a:spcBef>
                <a:buSzPct val="70000"/>
                <a:buFont typeface="Wingdings" pitchFamily="2" charset="2"/>
                <a:buChar char="§"/>
                <a:defRPr/>
              </a:pPr>
              <a:r>
                <a:rPr lang="es-ES" sz="1600" dirty="0">
                  <a:solidFill>
                    <a:srgbClr val="1A3B47"/>
                  </a:solidFill>
                </a:rPr>
                <a:t>Sistemas monolíticos</a:t>
              </a:r>
            </a:p>
            <a:p>
              <a:pPr marL="243411" indent="-243411" defTabSz="914377">
                <a:spcBef>
                  <a:spcPts val="800"/>
                </a:spcBef>
                <a:buSzPct val="70000"/>
                <a:buFont typeface="Wingdings" pitchFamily="2" charset="2"/>
                <a:buChar char="§"/>
                <a:defRPr/>
              </a:pPr>
              <a:r>
                <a:rPr lang="es-ES" sz="1600" dirty="0">
                  <a:solidFill>
                    <a:srgbClr val="1A3B47"/>
                  </a:solidFill>
                </a:rPr>
                <a:t>Core no escalable</a:t>
              </a:r>
            </a:p>
            <a:p>
              <a:pPr marL="243411" indent="-243411" defTabSz="914377">
                <a:spcBef>
                  <a:spcPts val="800"/>
                </a:spcBef>
                <a:buSzPct val="70000"/>
                <a:buFont typeface="Wingdings" pitchFamily="2" charset="2"/>
                <a:buChar char="§"/>
                <a:defRPr/>
              </a:pPr>
              <a:r>
                <a:rPr lang="es-ES" sz="1600" dirty="0">
                  <a:solidFill>
                    <a:srgbClr val="1A3B47"/>
                  </a:solidFill>
                </a:rPr>
                <a:t>Monitorización deficiente</a:t>
              </a:r>
            </a:p>
            <a:p>
              <a:pPr marL="243411" indent="-243411" defTabSz="914377">
                <a:spcBef>
                  <a:spcPts val="800"/>
                </a:spcBef>
                <a:buSzPct val="70000"/>
                <a:buFont typeface="Wingdings" pitchFamily="2" charset="2"/>
                <a:buChar char="§"/>
                <a:defRPr/>
              </a:pPr>
              <a:r>
                <a:rPr lang="es-ES" sz="1600" dirty="0">
                  <a:solidFill>
                    <a:srgbClr val="1A3B47"/>
                  </a:solidFill>
                </a:rPr>
                <a:t>Poco intercambio de información</a:t>
              </a:r>
            </a:p>
            <a:p>
              <a:pPr marL="243411" indent="-243411" defTabSz="914377">
                <a:spcBef>
                  <a:spcPts val="800"/>
                </a:spcBef>
                <a:buSzPct val="70000"/>
                <a:buFont typeface="Wingdings" pitchFamily="2" charset="2"/>
                <a:buChar char="§"/>
                <a:defRPr/>
              </a:pPr>
              <a:r>
                <a:rPr lang="es-ES" sz="1600" dirty="0">
                  <a:solidFill>
                    <a:srgbClr val="1A3B47"/>
                  </a:solidFill>
                </a:rPr>
                <a:t>Ciclos largos funcionalidad</a:t>
              </a:r>
            </a:p>
          </p:txBody>
        </p: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1A3B47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372079" y="3939902"/>
              <a:ext cx="987240" cy="849132"/>
            </a:xfrm>
            <a:prstGeom prst="rect">
              <a:avLst/>
            </a:prstGeom>
          </p:spPr>
        </p:pic>
      </p:grpSp>
      <p:grpSp>
        <p:nvGrpSpPr>
          <p:cNvPr id="6" name="Grupo 5"/>
          <p:cNvGrpSpPr/>
          <p:nvPr/>
        </p:nvGrpSpPr>
        <p:grpSpPr>
          <a:xfrm>
            <a:off x="7651200" y="1225688"/>
            <a:ext cx="4159800" cy="3643473"/>
            <a:chOff x="5738400" y="199185"/>
            <a:chExt cx="3119850" cy="2732605"/>
          </a:xfrm>
        </p:grpSpPr>
        <p:sp>
          <p:nvSpPr>
            <p:cNvPr id="8" name="CuadroTexto 7"/>
            <p:cNvSpPr txBox="1"/>
            <p:nvPr/>
          </p:nvSpPr>
          <p:spPr>
            <a:xfrm>
              <a:off x="5738400" y="1347774"/>
              <a:ext cx="3119850" cy="1584016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defTabSz="914377">
                <a:defRPr/>
              </a:pPr>
              <a:r>
                <a:rPr lang="es-ES" sz="2133" dirty="0">
                  <a:solidFill>
                    <a:srgbClr val="1A3B47"/>
                  </a:solidFill>
                  <a:latin typeface="Playfair Display" panose="00000500000000000000" pitchFamily="2" charset="0"/>
                </a:rPr>
                <a:t>NextGen IT</a:t>
              </a:r>
            </a:p>
            <a:p>
              <a:pPr marL="243411" indent="-243411" defTabSz="914377">
                <a:spcBef>
                  <a:spcPts val="800"/>
                </a:spcBef>
                <a:buSzPct val="70000"/>
                <a:buFont typeface="Wingdings" pitchFamily="2" charset="2"/>
                <a:buChar char="§"/>
                <a:defRPr/>
              </a:pPr>
              <a:r>
                <a:rPr lang="es-ES" sz="1600" dirty="0">
                  <a:solidFill>
                    <a:srgbClr val="1A3B47"/>
                  </a:solidFill>
                </a:rPr>
                <a:t>IT como palanca del negocio</a:t>
              </a:r>
            </a:p>
            <a:p>
              <a:pPr marL="243411" indent="-243411" defTabSz="914377">
                <a:spcBef>
                  <a:spcPts val="800"/>
                </a:spcBef>
                <a:buSzPct val="70000"/>
                <a:buFont typeface="Wingdings" pitchFamily="2" charset="2"/>
                <a:buChar char="§"/>
                <a:defRPr/>
              </a:pPr>
              <a:r>
                <a:rPr lang="es-ES" sz="1600" dirty="0">
                  <a:solidFill>
                    <a:srgbClr val="1A3B47"/>
                  </a:solidFill>
                </a:rPr>
                <a:t>Rápida innovación</a:t>
              </a:r>
            </a:p>
            <a:p>
              <a:pPr marL="243411" indent="-243411" defTabSz="914377">
                <a:spcBef>
                  <a:spcPts val="800"/>
                </a:spcBef>
                <a:buSzPct val="70000"/>
                <a:buFont typeface="Wingdings" pitchFamily="2" charset="2"/>
                <a:buChar char="§"/>
                <a:defRPr/>
              </a:pPr>
              <a:r>
                <a:rPr lang="es-ES" sz="1600" dirty="0">
                  <a:solidFill>
                    <a:srgbClr val="1A3B47"/>
                  </a:solidFill>
                </a:rPr>
                <a:t>Reducción del Time-to-Market</a:t>
              </a:r>
            </a:p>
            <a:p>
              <a:pPr marL="243411" indent="-243411" defTabSz="914377">
                <a:spcBef>
                  <a:spcPts val="800"/>
                </a:spcBef>
                <a:buSzPct val="70000"/>
                <a:buFont typeface="Wingdings" pitchFamily="2" charset="2"/>
                <a:buChar char="§"/>
                <a:defRPr/>
              </a:pPr>
              <a:r>
                <a:rPr lang="es-ES" sz="1600" dirty="0" err="1">
                  <a:solidFill>
                    <a:srgbClr val="1A3B47"/>
                  </a:solidFill>
                </a:rPr>
                <a:t>Mindset</a:t>
              </a:r>
              <a:r>
                <a:rPr lang="es-ES" sz="1600" dirty="0">
                  <a:solidFill>
                    <a:srgbClr val="1A3B47"/>
                  </a:solidFill>
                </a:rPr>
                <a:t> y Metodologías Agile</a:t>
              </a:r>
            </a:p>
            <a:p>
              <a:pPr marL="243411" indent="-243411" defTabSz="914377">
                <a:spcBef>
                  <a:spcPts val="800"/>
                </a:spcBef>
                <a:buSzPct val="70000"/>
                <a:buFont typeface="Wingdings" pitchFamily="2" charset="2"/>
                <a:buChar char="§"/>
                <a:defRPr/>
              </a:pPr>
              <a:r>
                <a:rPr lang="es-ES" sz="1600" dirty="0">
                  <a:solidFill>
                    <a:srgbClr val="1A3B47"/>
                  </a:solidFill>
                </a:rPr>
                <a:t>Flexibilidad y automatización de despliegues</a:t>
              </a:r>
            </a:p>
            <a:p>
              <a:pPr marL="243411" indent="-243411" defTabSz="914377">
                <a:spcBef>
                  <a:spcPts val="800"/>
                </a:spcBef>
                <a:buSzPct val="70000"/>
                <a:buFont typeface="Wingdings" pitchFamily="2" charset="2"/>
                <a:buChar char="§"/>
                <a:defRPr/>
              </a:pPr>
              <a:r>
                <a:rPr lang="es-ES" sz="1600" dirty="0">
                  <a:solidFill>
                    <a:srgbClr val="1A3B47"/>
                  </a:solidFill>
                </a:rPr>
                <a:t>Escalabilidad bajo demanda</a:t>
              </a:r>
            </a:p>
            <a:p>
              <a:pPr marL="243411" indent="-243411" defTabSz="914377">
                <a:spcBef>
                  <a:spcPts val="800"/>
                </a:spcBef>
                <a:buSzPct val="70000"/>
                <a:buFont typeface="Wingdings" pitchFamily="2" charset="2"/>
                <a:buChar char="§"/>
                <a:defRPr/>
              </a:pPr>
              <a:r>
                <a:rPr lang="es-ES" sz="1600" dirty="0">
                  <a:solidFill>
                    <a:srgbClr val="1A3B47"/>
                  </a:solidFill>
                </a:rPr>
                <a:t>Sistemas abiertos</a:t>
              </a:r>
            </a:p>
            <a:p>
              <a:pPr defTabSz="914377">
                <a:defRPr/>
              </a:pPr>
              <a:endParaRPr lang="es-ES" sz="2667" dirty="0">
                <a:solidFill>
                  <a:srgbClr val="1A3B47"/>
                </a:solidFill>
                <a:latin typeface="Playfair Display" panose="00000500000000000000" pitchFamily="2" charset="0"/>
              </a:endParaRPr>
            </a:p>
          </p:txBody>
        </p:sp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1A3B47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6765986" y="199185"/>
              <a:ext cx="1024624" cy="870868"/>
            </a:xfrm>
            <a:prstGeom prst="rect">
              <a:avLst/>
            </a:prstGeom>
          </p:spPr>
        </p:pic>
      </p:grp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5184123" y="3025802"/>
            <a:ext cx="2016000" cy="631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377" eaLnBrk="1" hangingPunct="1">
              <a:buClr>
                <a:srgbClr val="96A2B4"/>
              </a:buClr>
              <a:buSzPct val="140000"/>
              <a:defRPr/>
            </a:pPr>
            <a:r>
              <a:rPr lang="es-ES" sz="1333" b="0" dirty="0">
                <a:solidFill>
                  <a:srgbClr val="1A3B47"/>
                </a:solidFill>
                <a:latin typeface="Playfair Display"/>
              </a:rPr>
              <a:t>A. Transformar </a:t>
            </a:r>
          </a:p>
          <a:p>
            <a:pPr algn="ctr" defTabSz="914377" eaLnBrk="1" hangingPunct="1">
              <a:buClr>
                <a:srgbClr val="96A2B4"/>
              </a:buClr>
              <a:buSzPct val="140000"/>
              <a:defRPr/>
            </a:pPr>
            <a:r>
              <a:rPr lang="es-ES" sz="1333" b="0" dirty="0">
                <a:solidFill>
                  <a:srgbClr val="1A3B47"/>
                </a:solidFill>
                <a:latin typeface="Playfair Display"/>
              </a:rPr>
              <a:t>el negocio actual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3841" y="2199857"/>
            <a:ext cx="636567" cy="636919"/>
          </a:xfrm>
          <a:prstGeom prst="rect">
            <a:avLst/>
          </a:prstGeom>
        </p:spPr>
      </p:pic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5184123" y="4459888"/>
            <a:ext cx="2016000" cy="561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377" eaLnBrk="1" hangingPunct="1">
              <a:buClr>
                <a:srgbClr val="96A2B4"/>
              </a:buClr>
              <a:buSzPct val="140000"/>
              <a:defRPr/>
            </a:pPr>
            <a:r>
              <a:rPr lang="es-ES" sz="1333" b="0" dirty="0">
                <a:solidFill>
                  <a:srgbClr val="1A3B47"/>
                </a:solidFill>
                <a:latin typeface="Playfair Display"/>
              </a:rPr>
              <a:t>B. Crear el negocio</a:t>
            </a:r>
          </a:p>
          <a:p>
            <a:pPr algn="ctr" defTabSz="914377" eaLnBrk="1" hangingPunct="1">
              <a:buClr>
                <a:srgbClr val="96A2B4"/>
              </a:buClr>
              <a:buSzPct val="140000"/>
              <a:defRPr/>
            </a:pPr>
            <a:r>
              <a:rPr lang="es-ES" sz="1333" b="0" dirty="0">
                <a:solidFill>
                  <a:srgbClr val="1A3B47"/>
                </a:solidFill>
                <a:latin typeface="Playfair Display"/>
              </a:rPr>
              <a:t>del futuro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0713" y="3578967"/>
            <a:ext cx="682819" cy="691895"/>
          </a:xfrm>
          <a:prstGeom prst="rect">
            <a:avLst/>
          </a:prstGeom>
        </p:spPr>
      </p:pic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5184123" y="5939949"/>
            <a:ext cx="2016000" cy="561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377" eaLnBrk="1" hangingPunct="1">
              <a:buClr>
                <a:srgbClr val="96A2B4"/>
              </a:buClr>
              <a:buSzPct val="140000"/>
              <a:defRPr/>
            </a:pPr>
            <a:r>
              <a:rPr lang="es-ES" sz="1333" b="0" dirty="0">
                <a:solidFill>
                  <a:srgbClr val="1A3B47"/>
                </a:solidFill>
                <a:latin typeface="Playfair Display"/>
              </a:rPr>
              <a:t>C. Pilotar nuevos modelos </a:t>
            </a:r>
            <a:br>
              <a:rPr lang="es-ES" sz="1333" b="0" dirty="0">
                <a:solidFill>
                  <a:srgbClr val="1A3B47"/>
                </a:solidFill>
                <a:latin typeface="Playfair Display"/>
              </a:rPr>
            </a:br>
            <a:r>
              <a:rPr lang="es-ES" sz="1333" b="0" dirty="0">
                <a:solidFill>
                  <a:srgbClr val="1A3B47"/>
                </a:solidFill>
                <a:latin typeface="Playfair Display"/>
              </a:rPr>
              <a:t>de negocio disruptivos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9343" y="5039733"/>
            <a:ext cx="605560" cy="711187"/>
          </a:xfrm>
          <a:prstGeom prst="rect">
            <a:avLst/>
          </a:prstGeom>
        </p:spPr>
      </p:pic>
      <p:sp>
        <p:nvSpPr>
          <p:cNvPr id="2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</p:spPr>
        <p:txBody>
          <a:bodyPr anchor="ctr">
            <a:noAutofit/>
          </a:bodyPr>
          <a:lstStyle/>
          <a:p>
            <a:r>
              <a:rPr lang="es-ES" sz="1000" dirty="0" err="1">
                <a:solidFill>
                  <a:schemeClr val="tx1"/>
                </a:solidFill>
                <a:latin typeface="Soho Gothic Pro" panose="020B0503030504020204" pitchFamily="34" charset="77"/>
                <a:cs typeface="Georgia"/>
              </a:rPr>
              <a:t>MeetUps</a:t>
            </a:r>
            <a:r>
              <a:rPr lang="es-ES" sz="1000" dirty="0">
                <a:solidFill>
                  <a:schemeClr val="tx1"/>
                </a:solidFill>
                <a:latin typeface="Soho Gothic Pro" panose="020B0503030504020204" pitchFamily="34" charset="77"/>
                <a:cs typeface="Georgia"/>
              </a:rPr>
              <a:t> Tecnologías Avanzadas</a:t>
            </a:r>
          </a:p>
        </p:txBody>
      </p:sp>
      <p:sp>
        <p:nvSpPr>
          <p:cNvPr id="22" name="Título 1"/>
          <p:cNvSpPr>
            <a:spLocks noGrp="1"/>
          </p:cNvSpPr>
          <p:nvPr>
            <p:ph type="title"/>
          </p:nvPr>
        </p:nvSpPr>
        <p:spPr>
          <a:xfrm>
            <a:off x="336000" y="649091"/>
            <a:ext cx="11519451" cy="664797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s-ES" sz="2400" dirty="0"/>
              <a:t>El foco en el negocio implica una transformación de la TI para convertirse en palanca de innovación y crecimiento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2555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6000" y="649095"/>
            <a:ext cx="11519451" cy="475649"/>
          </a:xfrm>
        </p:spPr>
        <p:txBody>
          <a:bodyPr/>
          <a:lstStyle/>
          <a:p>
            <a:r>
              <a:rPr lang="es-ES" sz="2667"/>
              <a:t>Observabilidad</a:t>
            </a:r>
            <a:endParaRPr lang="es-ES" sz="2667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 lIns="0" anchor="ctr" anchorCtr="0">
            <a:no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Soho Gothic Pro" panose="020B0503030504020204" pitchFamily="34" charset="77"/>
              </a:rPr>
              <a:t>MeetUps</a:t>
            </a:r>
            <a:r>
              <a:rPr lang="es-ES" dirty="0">
                <a:solidFill>
                  <a:schemeClr val="tx1"/>
                </a:solidFill>
                <a:latin typeface="Soho Gothic Pro" panose="020B0503030504020204" pitchFamily="34" charset="77"/>
              </a:rPr>
              <a:t> Tecnologías Avanzadas</a:t>
            </a:r>
          </a:p>
        </p:txBody>
      </p:sp>
      <p:sp>
        <p:nvSpPr>
          <p:cNvPr id="15" name="CuadroTexto 222">
            <a:extLst>
              <a:ext uri="{FF2B5EF4-FFF2-40B4-BE49-F238E27FC236}">
                <a16:creationId xmlns:a16="http://schemas.microsoft.com/office/drawing/2014/main" id="{9929A568-9B98-6240-85E3-270DDF61474A}"/>
              </a:ext>
            </a:extLst>
          </p:cNvPr>
          <p:cNvSpPr txBox="1"/>
          <p:nvPr/>
        </p:nvSpPr>
        <p:spPr>
          <a:xfrm>
            <a:off x="2855640" y="1662870"/>
            <a:ext cx="8208912" cy="2270186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algn="just">
              <a:defRPr/>
            </a:pPr>
            <a:r>
              <a:rPr lang="es-ES" sz="1600" dirty="0"/>
              <a:t>Los </a:t>
            </a:r>
            <a:r>
              <a:rPr lang="es-ES" sz="1600" b="1" dirty="0"/>
              <a:t>Sistemas Monolíticos </a:t>
            </a:r>
            <a:r>
              <a:rPr lang="es-ES" sz="1600" dirty="0"/>
              <a:t>agrupan la funcionalidad y sus servicios en una base de código única. </a:t>
            </a:r>
          </a:p>
          <a:p>
            <a:pPr algn="just">
              <a:defRPr/>
            </a:pPr>
            <a:endParaRPr lang="es-ES" sz="1600" dirty="0"/>
          </a:p>
          <a:p>
            <a:pPr algn="just">
              <a:defRPr/>
            </a:pPr>
            <a:r>
              <a:rPr lang="es-ES" sz="1200" dirty="0"/>
              <a:t>Las primeras aplicaciones de software usan este diseño y aunque se han desarrollado alternativas más sofisticadas siguen teniendo ventajas importantes:</a:t>
            </a:r>
          </a:p>
          <a:p>
            <a:pPr algn="just">
              <a:defRPr/>
            </a:pPr>
            <a:r>
              <a:rPr lang="es-ES" sz="1200" dirty="0"/>
              <a:t> 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s-ES" sz="1200" dirty="0"/>
              <a:t>Son </a:t>
            </a:r>
            <a:r>
              <a:rPr lang="es-ES" sz="1200" b="1" dirty="0"/>
              <a:t>fáciles</a:t>
            </a:r>
            <a:r>
              <a:rPr lang="es-ES" sz="1200" dirty="0"/>
              <a:t> de desarrollar y desplegar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s-ES" sz="1200" dirty="0"/>
              <a:t>Es </a:t>
            </a:r>
            <a:r>
              <a:rPr lang="es-ES" sz="1200" b="1" dirty="0"/>
              <a:t>sencillo</a:t>
            </a:r>
            <a:r>
              <a:rPr lang="es-ES" sz="1200" dirty="0"/>
              <a:t> y </a:t>
            </a:r>
            <a:r>
              <a:rPr lang="es-ES" sz="1200" b="1" dirty="0"/>
              <a:t>rápido</a:t>
            </a:r>
            <a:r>
              <a:rPr lang="es-ES" sz="1200" dirty="0"/>
              <a:t> ejecutarlas.</a:t>
            </a:r>
          </a:p>
          <a:p>
            <a:pPr marL="171450" indent="-171450" algn="just">
              <a:buFont typeface="Arial" panose="020B0604020202020204" pitchFamily="34" charset="0"/>
              <a:buChar char="•"/>
              <a:defRPr/>
            </a:pPr>
            <a:r>
              <a:rPr lang="es-ES" sz="1200" b="1" dirty="0"/>
              <a:t>Menos costoso </a:t>
            </a:r>
            <a:r>
              <a:rPr lang="es-ES" sz="1200" dirty="0"/>
              <a:t>que sus alternativas</a:t>
            </a:r>
            <a:r>
              <a:rPr lang="es-ES" sz="1600" dirty="0"/>
              <a:t>.</a:t>
            </a:r>
          </a:p>
        </p:txBody>
      </p:sp>
      <p:sp>
        <p:nvSpPr>
          <p:cNvPr id="27" name="CuadroTexto 222">
            <a:extLst>
              <a:ext uri="{FF2B5EF4-FFF2-40B4-BE49-F238E27FC236}">
                <a16:creationId xmlns:a16="http://schemas.microsoft.com/office/drawing/2014/main" id="{2B92D797-BE96-C245-84AD-0449FD9C812B}"/>
              </a:ext>
            </a:extLst>
          </p:cNvPr>
          <p:cNvSpPr txBox="1"/>
          <p:nvPr/>
        </p:nvSpPr>
        <p:spPr>
          <a:xfrm>
            <a:off x="2855640" y="3997156"/>
            <a:ext cx="4752528" cy="284511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algn="just"/>
            <a:r>
              <a:rPr lang="es-ES" sz="1200" dirty="0"/>
              <a:t>Sin embargo tiene las siguientes </a:t>
            </a:r>
            <a:r>
              <a:rPr lang="es-ES" sz="1200" b="1" dirty="0"/>
              <a:t>dificultades</a:t>
            </a:r>
            <a:r>
              <a:rPr lang="es-ES" sz="1200" dirty="0"/>
              <a:t>:</a:t>
            </a:r>
          </a:p>
          <a:p>
            <a:pPr algn="just"/>
            <a:endParaRPr lang="es-ES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200" dirty="0"/>
              <a:t>Dificultades a la hora de </a:t>
            </a:r>
            <a:r>
              <a:rPr lang="es-ES" sz="1200" b="1" dirty="0"/>
              <a:t>desplegar</a:t>
            </a:r>
            <a:r>
              <a:rPr lang="es-ES" sz="1200" dirty="0"/>
              <a:t>, ya que todo nuevo despliegue requiere relanzar la aplicación en su conjunto.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200" dirty="0"/>
              <a:t>Resulta difícil </a:t>
            </a:r>
            <a:r>
              <a:rPr lang="es-ES" sz="1200" b="1" dirty="0"/>
              <a:t>identificar</a:t>
            </a:r>
            <a:r>
              <a:rPr lang="es-ES" sz="1200" dirty="0"/>
              <a:t> y </a:t>
            </a:r>
            <a:r>
              <a:rPr lang="es-ES" sz="1200" b="1" dirty="0"/>
              <a:t>solucionar</a:t>
            </a:r>
            <a:r>
              <a:rPr lang="es-ES" sz="1200" dirty="0"/>
              <a:t> problemas concretos, ya que cualquier paso en falso puede comprometer el código en su conjunto.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200" dirty="0"/>
              <a:t>Las</a:t>
            </a:r>
            <a:r>
              <a:rPr lang="es-ES" sz="1200" b="1" dirty="0"/>
              <a:t> </a:t>
            </a:r>
            <a:r>
              <a:rPr lang="es-ES" sz="1200" dirty="0"/>
              <a:t>aplicaciones monolíticas son un reto de </a:t>
            </a:r>
            <a:r>
              <a:rPr lang="es-ES" sz="1200" b="1" dirty="0"/>
              <a:t>crecimiento</a:t>
            </a:r>
            <a:r>
              <a:rPr lang="es-ES" sz="1200" dirty="0"/>
              <a:t>. Ya que tratándose de un código único, no es posible trabajar en diversos ambientes </a:t>
            </a:r>
            <a:r>
              <a:rPr lang="es-ES" sz="1200" b="1" dirty="0"/>
              <a:t>simultáneamente</a:t>
            </a:r>
            <a:r>
              <a:rPr lang="es-ES" sz="1200" dirty="0"/>
              <a:t>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200" dirty="0"/>
              <a:t>El </a:t>
            </a:r>
            <a:r>
              <a:rPr lang="es-ES" sz="1200" b="1" dirty="0"/>
              <a:t>crecimiento del código </a:t>
            </a:r>
            <a:r>
              <a:rPr lang="es-ES" sz="1200" dirty="0"/>
              <a:t>va aparejado de una sobrecarga de la aplicación informática, lo que en última instancia repercute sobre su </a:t>
            </a:r>
            <a:r>
              <a:rPr lang="es-ES" sz="1200" b="1" dirty="0"/>
              <a:t>agilidad</a:t>
            </a:r>
            <a:r>
              <a:rPr lang="es-ES" sz="1200" dirty="0"/>
              <a:t>.</a:t>
            </a:r>
          </a:p>
        </p:txBody>
      </p:sp>
      <p:sp>
        <p:nvSpPr>
          <p:cNvPr id="7" name="Trapecio 31">
            <a:extLst>
              <a:ext uri="{FF2B5EF4-FFF2-40B4-BE49-F238E27FC236}">
                <a16:creationId xmlns:a16="http://schemas.microsoft.com/office/drawing/2014/main" id="{25246D64-0E38-FE4F-B8BC-749671528070}"/>
              </a:ext>
            </a:extLst>
          </p:cNvPr>
          <p:cNvSpPr/>
          <p:nvPr/>
        </p:nvSpPr>
        <p:spPr>
          <a:xfrm rot="5400000">
            <a:off x="-2378531" y="2830523"/>
            <a:ext cx="6747797" cy="3192223"/>
          </a:xfrm>
          <a:prstGeom prst="trapezoid">
            <a:avLst>
              <a:gd name="adj" fmla="val 27949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6000" tIns="96000" rIns="96000" bIns="96000" rtlCol="0" anchor="ctr"/>
          <a:lstStyle/>
          <a:p>
            <a:pPr algn="ctr"/>
            <a:endParaRPr lang="es-ES" sz="2399" dirty="0">
              <a:solidFill>
                <a:schemeClr val="tx1"/>
              </a:solidFill>
            </a:endParaRPr>
          </a:p>
        </p:txBody>
      </p:sp>
      <p:pic>
        <p:nvPicPr>
          <p:cNvPr id="247816" name="Picture 8" descr="Diving Into Reactive Microservices - DZone Microservices">
            <a:extLst>
              <a:ext uri="{FF2B5EF4-FFF2-40B4-BE49-F238E27FC236}">
                <a16:creationId xmlns:a16="http://schemas.microsoft.com/office/drawing/2014/main" id="{BF751B9F-1ACD-B449-9BA1-28F9521B4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79" y="3909392"/>
            <a:ext cx="4655840" cy="232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818" name="Picture 10" descr="Monument icon">
            <a:extLst>
              <a:ext uri="{FF2B5EF4-FFF2-40B4-BE49-F238E27FC236}">
                <a16:creationId xmlns:a16="http://schemas.microsoft.com/office/drawing/2014/main" id="{4C920DA7-CF97-5442-A01F-29348B773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937284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0907AA-BB62-094E-81D3-299BB5218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3146" y="2797963"/>
            <a:ext cx="2327471" cy="129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55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6000" y="649095"/>
            <a:ext cx="11519451" cy="475649"/>
          </a:xfrm>
        </p:spPr>
        <p:txBody>
          <a:bodyPr/>
          <a:lstStyle/>
          <a:p>
            <a:r>
              <a:rPr lang="es-ES" sz="2667" dirty="0"/>
              <a:t>Evolución de las Arquitecturas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 lIns="0" anchor="ctr" anchorCtr="0">
            <a:no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Soho Gothic Pro" panose="020B0503030504020204" pitchFamily="34" charset="77"/>
              </a:rPr>
              <a:t>MeetUps</a:t>
            </a:r>
            <a:r>
              <a:rPr lang="es-ES" dirty="0">
                <a:solidFill>
                  <a:schemeClr val="tx1"/>
                </a:solidFill>
                <a:latin typeface="Soho Gothic Pro" panose="020B0503030504020204" pitchFamily="34" charset="77"/>
              </a:rPr>
              <a:t> Tecnologías Avanzadas</a:t>
            </a:r>
          </a:p>
        </p:txBody>
      </p:sp>
      <p:sp>
        <p:nvSpPr>
          <p:cNvPr id="15" name="CuadroTexto 222">
            <a:extLst>
              <a:ext uri="{FF2B5EF4-FFF2-40B4-BE49-F238E27FC236}">
                <a16:creationId xmlns:a16="http://schemas.microsoft.com/office/drawing/2014/main" id="{9929A568-9B98-6240-85E3-270DDF61474A}"/>
              </a:ext>
            </a:extLst>
          </p:cNvPr>
          <p:cNvSpPr txBox="1"/>
          <p:nvPr/>
        </p:nvSpPr>
        <p:spPr>
          <a:xfrm>
            <a:off x="407368" y="1268760"/>
            <a:ext cx="11089232" cy="90203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algn="just">
              <a:defRPr/>
            </a:pPr>
            <a:r>
              <a:rPr lang="es-ES" sz="1600" dirty="0"/>
              <a:t>Sin embargo, el auge de nuevas tecnologías como la </a:t>
            </a:r>
            <a:r>
              <a:rPr lang="es-ES" sz="1600" b="1" dirty="0" err="1"/>
              <a:t>contenerización</a:t>
            </a:r>
            <a:r>
              <a:rPr lang="es-ES" sz="1600" dirty="0"/>
              <a:t>, </a:t>
            </a:r>
            <a:r>
              <a:rPr lang="es-ES" sz="1600" b="1" dirty="0"/>
              <a:t>orquestación de </a:t>
            </a:r>
            <a:r>
              <a:rPr lang="es-ES" sz="1600" b="1" dirty="0" err="1"/>
              <a:t>microservicios</a:t>
            </a:r>
            <a:r>
              <a:rPr lang="es-ES" sz="1600" b="1" dirty="0"/>
              <a:t> </a:t>
            </a:r>
            <a:r>
              <a:rPr lang="es-ES" sz="1600" dirty="0"/>
              <a:t>o </a:t>
            </a:r>
            <a:r>
              <a:rPr lang="es-ES" sz="1600" b="1" dirty="0" err="1"/>
              <a:t>Service</a:t>
            </a:r>
            <a:r>
              <a:rPr lang="es-ES" sz="1600" b="1" dirty="0"/>
              <a:t> </a:t>
            </a:r>
            <a:r>
              <a:rPr lang="es-ES" sz="1600" b="1" dirty="0" err="1"/>
              <a:t>Mesh</a:t>
            </a:r>
            <a:r>
              <a:rPr lang="es-ES" sz="1600" dirty="0"/>
              <a:t>, hicieron que posteriormente </a:t>
            </a:r>
            <a:r>
              <a:rPr lang="es-ES" sz="1600" b="1" dirty="0" err="1"/>
              <a:t>Netflix</a:t>
            </a:r>
            <a:r>
              <a:rPr lang="es-ES" sz="1600" dirty="0"/>
              <a:t> evolucionara cambiando el enfoque hacía nuevas soluciones como </a:t>
            </a:r>
            <a:r>
              <a:rPr lang="es-ES" sz="1600" b="1" dirty="0" err="1"/>
              <a:t>Docker</a:t>
            </a:r>
            <a:r>
              <a:rPr lang="es-ES" sz="1600" dirty="0"/>
              <a:t>, </a:t>
            </a:r>
            <a:r>
              <a:rPr lang="es-ES" sz="1600" b="1" dirty="0" err="1"/>
              <a:t>Kubernetes</a:t>
            </a:r>
            <a:r>
              <a:rPr lang="es-ES" sz="1600" dirty="0"/>
              <a:t> o </a:t>
            </a:r>
            <a:r>
              <a:rPr lang="es-ES" sz="1600" b="1" dirty="0" err="1"/>
              <a:t>Istio</a:t>
            </a:r>
            <a:r>
              <a:rPr lang="es-ES" sz="1600" dirty="0"/>
              <a:t>.</a:t>
            </a:r>
            <a:endParaRPr lang="es-ES" sz="1600" dirty="0">
              <a:solidFill>
                <a:srgbClr val="000000"/>
              </a:solidFill>
            </a:endParaRPr>
          </a:p>
        </p:txBody>
      </p:sp>
      <p:sp>
        <p:nvSpPr>
          <p:cNvPr id="27" name="CuadroTexto 222">
            <a:extLst>
              <a:ext uri="{FF2B5EF4-FFF2-40B4-BE49-F238E27FC236}">
                <a16:creationId xmlns:a16="http://schemas.microsoft.com/office/drawing/2014/main" id="{2B92D797-BE96-C245-84AD-0449FD9C812B}"/>
              </a:ext>
            </a:extLst>
          </p:cNvPr>
          <p:cNvSpPr txBox="1"/>
          <p:nvPr/>
        </p:nvSpPr>
        <p:spPr>
          <a:xfrm>
            <a:off x="479376" y="2420888"/>
            <a:ext cx="5040560" cy="367240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algn="just"/>
            <a:r>
              <a:rPr lang="es-ES" sz="1200" dirty="0"/>
              <a:t>Inconvenientes del uso de </a:t>
            </a:r>
            <a:r>
              <a:rPr lang="es-ES" sz="1200" b="1" dirty="0" err="1"/>
              <a:t>Netflix</a:t>
            </a:r>
            <a:r>
              <a:rPr lang="es-ES" sz="1200" b="1" dirty="0"/>
              <a:t> OSS</a:t>
            </a:r>
            <a:r>
              <a:rPr lang="es-ES" sz="1200" dirty="0"/>
              <a:t>:</a:t>
            </a:r>
          </a:p>
          <a:p>
            <a:pPr algn="just"/>
            <a:endParaRPr lang="es-ES" sz="1200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ES" sz="1200" dirty="0"/>
              <a:t>Las bibliotecas de </a:t>
            </a:r>
            <a:r>
              <a:rPr lang="es-ES" sz="1200" dirty="0" err="1"/>
              <a:t>Netflix</a:t>
            </a:r>
            <a:r>
              <a:rPr lang="es-ES" sz="1200" dirty="0"/>
              <a:t> están estrechamente </a:t>
            </a:r>
            <a:r>
              <a:rPr lang="es-ES" sz="1200" b="1" dirty="0"/>
              <a:t>acopladas</a:t>
            </a:r>
            <a:r>
              <a:rPr lang="es-ES" sz="1200" dirty="0"/>
              <a:t> a la plataforma Java y son una buena opción si está desarrollando servicios en la plataforma Java. Sin embargo, en una arquitectura políglota, se debe buscar bibliotecas más allá de </a:t>
            </a:r>
            <a:r>
              <a:rPr lang="es-ES" sz="1200" dirty="0" err="1"/>
              <a:t>Netflix</a:t>
            </a:r>
            <a:r>
              <a:rPr lang="es-ES" sz="1200" dirty="0"/>
              <a:t> para manejar la </a:t>
            </a:r>
            <a:r>
              <a:rPr lang="es-ES" sz="1200" b="1" dirty="0"/>
              <a:t>comunicación entre servicios</a:t>
            </a:r>
            <a:r>
              <a:rPr lang="es-ES" sz="1200" dirty="0"/>
              <a:t>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ES" sz="1200" dirty="0"/>
              <a:t>Las bibliotecas de </a:t>
            </a:r>
            <a:r>
              <a:rPr lang="es-ES" sz="1200" dirty="0" err="1"/>
              <a:t>Netflix</a:t>
            </a:r>
            <a:r>
              <a:rPr lang="es-ES" sz="1200" dirty="0"/>
              <a:t> </a:t>
            </a:r>
            <a:r>
              <a:rPr lang="es-ES" sz="1200" b="1" dirty="0"/>
              <a:t>deben integrarse </a:t>
            </a:r>
            <a:r>
              <a:rPr lang="es-ES" sz="1200" dirty="0"/>
              <a:t>dentro de cada </a:t>
            </a:r>
            <a:r>
              <a:rPr lang="es-ES" sz="1200" dirty="0" err="1"/>
              <a:t>microservicio</a:t>
            </a:r>
            <a:r>
              <a:rPr lang="es-ES" sz="1200" dirty="0"/>
              <a:t> junto con la lógica de negocio complementarias. Esto provoca que la aplicación aumente de tamaño, ya que deberá duplicar un código similar en todos sus servicios.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ES" sz="1200" dirty="0"/>
              <a:t>Tener tanto la lógica de negocio como la lógica de infraestructura aumenta la </a:t>
            </a:r>
            <a:r>
              <a:rPr lang="es-ES" sz="1200" b="1" dirty="0"/>
              <a:t>complejidad</a:t>
            </a:r>
            <a:r>
              <a:rPr lang="es-ES" sz="1200" dirty="0"/>
              <a:t> general de la aplicación.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ES" sz="1200" dirty="0"/>
              <a:t>La </a:t>
            </a:r>
            <a:r>
              <a:rPr lang="es-ES" sz="1200" b="1" dirty="0"/>
              <a:t>complejidad operativa </a:t>
            </a:r>
            <a:r>
              <a:rPr lang="es-ES" sz="1200" dirty="0"/>
              <a:t>también empeora, ya que se necesita manejar los parches y actualizaciones de los componentes.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ES" sz="1200" dirty="0"/>
              <a:t>Se requieren herramientas adicionales para mejorar la </a:t>
            </a:r>
            <a:r>
              <a:rPr lang="es-ES" sz="1200" dirty="0" err="1"/>
              <a:t>observabilidad</a:t>
            </a:r>
            <a:r>
              <a:rPr lang="es-ES" sz="1200" dirty="0"/>
              <a:t> de su arquitectura de </a:t>
            </a:r>
            <a:r>
              <a:rPr lang="es-ES" sz="1200" dirty="0" err="1"/>
              <a:t>microservicios</a:t>
            </a:r>
            <a:r>
              <a:rPr lang="es-ES" sz="1200" dirty="0"/>
              <a:t>.</a:t>
            </a:r>
          </a:p>
        </p:txBody>
      </p:sp>
      <p:pic>
        <p:nvPicPr>
          <p:cNvPr id="245762" name="Picture 2" descr="https://rajivcloudzonecom.files.wordpress.com/2020/06/image-14.png?w=2048">
            <a:extLst>
              <a:ext uri="{FF2B5EF4-FFF2-40B4-BE49-F238E27FC236}">
                <a16:creationId xmlns:a16="http://schemas.microsoft.com/office/drawing/2014/main" id="{9CE8B7D0-38AE-A449-A6CE-B1F8B5797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2905975"/>
            <a:ext cx="6094282" cy="281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68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5291" y="3902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36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5" name="Objeto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91" y="3902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2 Rectángulo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400" dirty="0">
              <a:latin typeface="Georgia"/>
              <a:ea typeface="+mj-ea"/>
              <a:cs typeface="+mj-cs"/>
              <a:sym typeface="Georgia"/>
            </a:endParaRPr>
          </a:p>
        </p:txBody>
      </p:sp>
      <p:sp>
        <p:nvSpPr>
          <p:cNvPr id="37" name="Forma libre 36"/>
          <p:cNvSpPr/>
          <p:nvPr/>
        </p:nvSpPr>
        <p:spPr>
          <a:xfrm rot="5400000">
            <a:off x="336389" y="1267732"/>
            <a:ext cx="5816456" cy="5530481"/>
          </a:xfrm>
          <a:custGeom>
            <a:avLst/>
            <a:gdLst>
              <a:gd name="connsiteX0" fmla="*/ 0 w 2710082"/>
              <a:gd name="connsiteY0" fmla="*/ 2342580 h 2342580"/>
              <a:gd name="connsiteX1" fmla="*/ 654728 w 2710082"/>
              <a:gd name="connsiteY1" fmla="*/ 0 h 2342580"/>
              <a:gd name="connsiteX2" fmla="*/ 2710082 w 2710082"/>
              <a:gd name="connsiteY2" fmla="*/ 0 h 2342580"/>
              <a:gd name="connsiteX3" fmla="*/ 2710082 w 2710082"/>
              <a:gd name="connsiteY3" fmla="*/ 2342580 h 234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0082" h="2342580">
                <a:moveTo>
                  <a:pt x="0" y="2342580"/>
                </a:moveTo>
                <a:lnTo>
                  <a:pt x="654728" y="0"/>
                </a:lnTo>
                <a:lnTo>
                  <a:pt x="2710082" y="0"/>
                </a:lnTo>
                <a:lnTo>
                  <a:pt x="2710082" y="2342580"/>
                </a:lnTo>
                <a:close/>
              </a:path>
            </a:pathLst>
          </a:custGeom>
          <a:solidFill>
            <a:srgbClr val="BCE2DA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95950" tIns="95950" rIns="95950" bIns="95950" rtlCol="0" anchor="ctr">
            <a:noAutofit/>
          </a:bodyPr>
          <a:lstStyle/>
          <a:p>
            <a:pPr algn="ctr"/>
            <a:endParaRPr lang="es-ES" sz="2397" dirty="0">
              <a:solidFill>
                <a:schemeClr val="tx1"/>
              </a:solidFill>
            </a:endParaRPr>
          </a:p>
        </p:txBody>
      </p:sp>
      <p:sp>
        <p:nvSpPr>
          <p:cNvPr id="39" name="Forma libre 38"/>
          <p:cNvSpPr/>
          <p:nvPr/>
        </p:nvSpPr>
        <p:spPr>
          <a:xfrm rot="5400000">
            <a:off x="6220328" y="1267732"/>
            <a:ext cx="5816456" cy="5530481"/>
          </a:xfrm>
          <a:custGeom>
            <a:avLst/>
            <a:gdLst>
              <a:gd name="connsiteX0" fmla="*/ 0 w 2710082"/>
              <a:gd name="connsiteY0" fmla="*/ 2342580 h 2342580"/>
              <a:gd name="connsiteX1" fmla="*/ 654728 w 2710082"/>
              <a:gd name="connsiteY1" fmla="*/ 0 h 2342580"/>
              <a:gd name="connsiteX2" fmla="*/ 2710082 w 2710082"/>
              <a:gd name="connsiteY2" fmla="*/ 0 h 2342580"/>
              <a:gd name="connsiteX3" fmla="*/ 2710082 w 2710082"/>
              <a:gd name="connsiteY3" fmla="*/ 2342580 h 234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0082" h="2342580">
                <a:moveTo>
                  <a:pt x="0" y="2342580"/>
                </a:moveTo>
                <a:lnTo>
                  <a:pt x="654728" y="0"/>
                </a:lnTo>
                <a:lnTo>
                  <a:pt x="2710082" y="0"/>
                </a:lnTo>
                <a:lnTo>
                  <a:pt x="2710082" y="2342580"/>
                </a:lnTo>
                <a:close/>
              </a:path>
            </a:pathLst>
          </a:custGeom>
          <a:solidFill>
            <a:schemeClr val="accent4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95950" tIns="95950" rIns="95950" bIns="95950" rtlCol="0" anchor="ctr">
            <a:noAutofit/>
          </a:bodyPr>
          <a:lstStyle/>
          <a:p>
            <a:pPr algn="ctr"/>
            <a:endParaRPr lang="es-ES" sz="2397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176" y="5589240"/>
            <a:ext cx="12188824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599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Descarga la presentación…..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MeetUps</a:t>
            </a:r>
            <a:r>
              <a:rPr lang="es-ES" dirty="0"/>
              <a:t> Tecnologías Avanzadas</a:t>
            </a: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V="1">
            <a:off x="7285285" y="1864670"/>
            <a:ext cx="0" cy="834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 sz="2397">
              <a:latin typeface="+mj-lt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1728728" y="2060848"/>
            <a:ext cx="1919000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96A2B4"/>
              </a:buClr>
              <a:buSzPct val="140000"/>
              <a:buFont typeface="Wingdings" charset="0"/>
              <a:buNone/>
            </a:pPr>
            <a:r>
              <a:rPr lang="es-ES_tradnl" sz="1999" b="0" dirty="0">
                <a:latin typeface="+mj-lt"/>
              </a:rPr>
              <a:t>Video: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96A2B4"/>
              </a:buClr>
              <a:buSzPct val="140000"/>
              <a:buFont typeface="Wingdings" charset="0"/>
              <a:buNone/>
            </a:pPr>
            <a:r>
              <a:rPr lang="es-ES_tradnl" sz="1999" b="0" dirty="0">
                <a:latin typeface="+mj-lt"/>
              </a:rPr>
              <a:t>Virtual Campus</a:t>
            </a: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 flipV="1">
            <a:off x="1603305" y="1880329"/>
            <a:ext cx="0" cy="834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 sz="2397">
              <a:latin typeface="+mj-lt"/>
            </a:endParaRPr>
          </a:p>
        </p:txBody>
      </p:sp>
      <p:sp>
        <p:nvSpPr>
          <p:cNvPr id="33" name="Text Box 13"/>
          <p:cNvSpPr txBox="1">
            <a:spLocks noChangeArrowheads="1"/>
          </p:cNvSpPr>
          <p:nvPr/>
        </p:nvSpPr>
        <p:spPr bwMode="auto">
          <a:xfrm>
            <a:off x="7417360" y="2060848"/>
            <a:ext cx="1919000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96A2B4"/>
              </a:buClr>
              <a:buSzPct val="140000"/>
              <a:buFont typeface="Wingdings" charset="0"/>
              <a:buNone/>
            </a:pPr>
            <a:r>
              <a:rPr lang="es-ES_tradnl" sz="1999" b="0" dirty="0">
                <a:latin typeface="+mj-lt"/>
              </a:rPr>
              <a:t>Presentación: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rgbClr val="96A2B4"/>
              </a:buClr>
              <a:buSzPct val="140000"/>
              <a:buFont typeface="Wingdings" charset="0"/>
              <a:buNone/>
            </a:pPr>
            <a:r>
              <a:rPr lang="es-ES_tradnl" sz="1999" b="0" dirty="0">
                <a:latin typeface="+mj-lt"/>
              </a:rPr>
              <a:t>MKM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737260" y="3070807"/>
            <a:ext cx="5272598" cy="57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s-ES_tradnl" sz="1200" dirty="0" err="1">
                <a:latin typeface="Arial" panose="020B0604020202020204" pitchFamily="34" charset="0"/>
              </a:rPr>
              <a:t>Indraweb</a:t>
            </a:r>
            <a:r>
              <a:rPr lang="es-ES_tradnl" sz="1200" dirty="0">
                <a:latin typeface="Arial" panose="020B0604020202020204" pitchFamily="34" charset="0"/>
              </a:rPr>
              <a:t> &gt; Virtual Campus &gt;Transformación Digital &gt; Minsait: Tecnologías Avanzadas 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endParaRPr lang="es-ES_tradnl" sz="1200" b="0" dirty="0"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endParaRPr lang="es-ES_tradnl" sz="1200" b="0" dirty="0">
              <a:latin typeface="Arial" panose="020B0604020202020204" pitchFamily="34" charset="0"/>
            </a:endParaRPr>
          </a:p>
        </p:txBody>
      </p:sp>
      <p:pic>
        <p:nvPicPr>
          <p:cNvPr id="38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16" y="3670854"/>
            <a:ext cx="4782676" cy="1542365"/>
          </a:xfrm>
          <a:prstGeom prst="rect">
            <a:avLst/>
          </a:prstGeom>
        </p:spPr>
      </p:pic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6888088" y="2780928"/>
            <a:ext cx="4680520" cy="73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es-ES"/>
            </a:defPPr>
            <a:lvl1pPr eaLnBrk="0" hangingPunct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defRPr sz="1200" b="1" u="sng">
                <a:latin typeface="Arial" panose="020B0604020202020204" pitchFamily="34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0"/>
              </a:defRPr>
            </a:lvl9pPr>
          </a:lstStyle>
          <a:p>
            <a:endParaRPr lang="es-ES_tradnl" u="none" dirty="0"/>
          </a:p>
          <a:p>
            <a:r>
              <a:rPr lang="es-ES_tradnl" u="none" dirty="0" err="1"/>
              <a:t>MeetUps</a:t>
            </a:r>
            <a:r>
              <a:rPr lang="es-ES_tradnl" u="none" dirty="0"/>
              <a:t> TA: </a:t>
            </a:r>
            <a:r>
              <a:rPr lang="es-ES" u="none" dirty="0"/>
              <a:t>¿Por qué los clientes deberían pensar en </a:t>
            </a:r>
            <a:r>
              <a:rPr lang="es-ES" u="none" dirty="0" err="1"/>
              <a:t>microservicios</a:t>
            </a:r>
            <a:r>
              <a:rPr lang="es-ES" u="none" dirty="0"/>
              <a:t> para su negocio?</a:t>
            </a:r>
            <a:endParaRPr lang="es-ES_tradnl" u="none" dirty="0">
              <a:solidFill>
                <a:srgbClr val="FF0000"/>
              </a:solidFill>
            </a:endParaRPr>
          </a:p>
          <a:p>
            <a:endParaRPr lang="es-ES_tradnl" u="none" dirty="0"/>
          </a:p>
          <a:p>
            <a:endParaRPr lang="es-ES_tradnl" u="none" dirty="0"/>
          </a:p>
          <a:p>
            <a:endParaRPr lang="es-ES_tradnl" u="none" dirty="0"/>
          </a:p>
          <a:p>
            <a:endParaRPr lang="es-ES_tradnl" u="none" dirty="0"/>
          </a:p>
          <a:p>
            <a:endParaRPr lang="es-ES_tradnl" u="none" dirty="0"/>
          </a:p>
          <a:p>
            <a:endParaRPr lang="es-ES_tradnl" u="none" dirty="0"/>
          </a:p>
        </p:txBody>
      </p:sp>
      <p:pic>
        <p:nvPicPr>
          <p:cNvPr id="41" name="Imagen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6080" y="3686835"/>
            <a:ext cx="4768237" cy="1542365"/>
          </a:xfrm>
          <a:prstGeom prst="rect">
            <a:avLst/>
          </a:prstGeom>
        </p:spPr>
      </p:pic>
      <p:sp>
        <p:nvSpPr>
          <p:cNvPr id="42" name="Título 1"/>
          <p:cNvSpPr txBox="1">
            <a:spLocks/>
          </p:cNvSpPr>
          <p:nvPr/>
        </p:nvSpPr>
        <p:spPr>
          <a:xfrm>
            <a:off x="337189" y="5822025"/>
            <a:ext cx="11519451" cy="55930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38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s-ES" dirty="0"/>
              <a:t>….y valora a nuestros ponentes en Mates! </a:t>
            </a:r>
          </a:p>
        </p:txBody>
      </p:sp>
      <p:pic>
        <p:nvPicPr>
          <p:cNvPr id="43" name="Imagen 4"/>
          <p:cNvPicPr>
            <a:picLocks noChangeAspect="1"/>
          </p:cNvPicPr>
          <p:nvPr/>
        </p:nvPicPr>
        <p:blipFill rotWithShape="1">
          <a:blip r:embed="rId9"/>
          <a:srcRect t="46765"/>
          <a:stretch/>
        </p:blipFill>
        <p:spPr>
          <a:xfrm>
            <a:off x="10128447" y="5665253"/>
            <a:ext cx="1644609" cy="681976"/>
          </a:xfrm>
          <a:prstGeom prst="rect">
            <a:avLst/>
          </a:prstGeom>
        </p:spPr>
      </p:pic>
      <p:sp>
        <p:nvSpPr>
          <p:cNvPr id="47" name="Text Box 31"/>
          <p:cNvSpPr txBox="1">
            <a:spLocks noChangeArrowheads="1"/>
          </p:cNvSpPr>
          <p:nvPr/>
        </p:nvSpPr>
        <p:spPr bwMode="auto">
          <a:xfrm>
            <a:off x="5711187" y="5854337"/>
            <a:ext cx="4303554" cy="307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buClr>
                <a:schemeClr val="accent1"/>
              </a:buClr>
            </a:pPr>
            <a:r>
              <a:rPr lang="es-ES" sz="1400" b="0" dirty="0">
                <a:latin typeface="Arial" panose="020B0604020202020204" pitchFamily="34" charset="0"/>
              </a:rPr>
              <a:t>Javier Santos Andrés - </a:t>
            </a:r>
            <a:r>
              <a:rPr lang="es-ES" sz="1400" b="0" dirty="0">
                <a:latin typeface="Arial" panose="020B0604020202020204" pitchFamily="34" charset="0"/>
                <a:hlinkClick r:id="rId10"/>
              </a:rPr>
              <a:t>jsantosa@minsait.com</a:t>
            </a:r>
            <a:endParaRPr lang="es-ES" sz="1400" b="0" dirty="0">
              <a:latin typeface="Arial" panose="020B0604020202020204" pitchFamily="34" charset="0"/>
            </a:endParaRPr>
          </a:p>
          <a:p>
            <a:pPr algn="r">
              <a:buClr>
                <a:schemeClr val="accent1"/>
              </a:buClr>
            </a:pPr>
            <a:endParaRPr lang="es-ES" sz="1400" b="0" dirty="0">
              <a:latin typeface="Arial" panose="020B0604020202020204" pitchFamily="34" charset="0"/>
            </a:endParaRPr>
          </a:p>
        </p:txBody>
      </p:sp>
      <p:pic>
        <p:nvPicPr>
          <p:cNvPr id="206855" name="Picture 7" descr="D:\01 Ofertas y presentaciones\00 Presentaciones corportativas\Minsait nuevo\Pictogramas_Minsait_PNG_03102018\Pictogramas_Minsait_PNG_03102018\Pictos_Dimension\Oficina y documentos\PD (3)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22" y="1762828"/>
            <a:ext cx="930514" cy="108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56" name="Picture 8" descr="D:\01 Ofertas y presentaciones\00 Presentaciones corportativas\Minsait nuevo\Pictogramas_Minsait_PNG_03102018\Pictogramas_Minsait_PNG_03102018\Pictos_Dimension\Objetos genericos\PD (1).png"/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64" y="1623743"/>
            <a:ext cx="1125921" cy="13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250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08BF8B-7896-9648-B447-E9B094688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014" y="2585145"/>
            <a:ext cx="5094279" cy="306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129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7blEuQeSpqI_k7tkardI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1zzifNeQZaP82kFVtKoF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1zzifNeQZaP82kFVtKoF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KbzNusTSL6d1FPJyJ8DN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KbzNusTSL6d1FPJyJ8DN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9W4_i3R2eJJcAfNibjf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9W4_i3R2eJJcAfNibjf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9W4_i3R2eJJcAfNibjf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9W4_i3R2eJJcAfNibjf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PNXYAZQHi06ICKl3UmS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cTjW6fRS3C2H6NBcEieI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0Q6IcXQ_aH1w25.4Fpd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wOt1wT4QviUWl4hpMnGa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ClJvUMT7WZfz3ApXEpg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0Q6IcXQ_aH1w25.4Fp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0Q6IcXQ_aH1w25.4Fpd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7blEuQeSpqI_k7tkardIg"/>
</p:tagLst>
</file>

<file path=ppt/theme/theme1.xml><?xml version="1.0" encoding="utf-8"?>
<a:theme xmlns:a="http://schemas.openxmlformats.org/drawingml/2006/main" name="Portadas">
  <a:themeElements>
    <a:clrScheme name="Minsait">
      <a:dk1>
        <a:srgbClr val="1A3B47"/>
      </a:dk1>
      <a:lt1>
        <a:srgbClr val="FFFFFF"/>
      </a:lt1>
      <a:dk2>
        <a:srgbClr val="FDE3D3"/>
      </a:dk2>
      <a:lt2>
        <a:srgbClr val="E7E6E6"/>
      </a:lt2>
      <a:accent1>
        <a:srgbClr val="FFEA80"/>
      </a:accent1>
      <a:accent2>
        <a:srgbClr val="F7AC6F"/>
      </a:accent2>
      <a:accent3>
        <a:srgbClr val="E88AA2"/>
      </a:accent3>
      <a:accent4>
        <a:srgbClr val="79C5B3"/>
      </a:accent4>
      <a:accent5>
        <a:srgbClr val="639FCB"/>
      </a:accent5>
      <a:accent6>
        <a:srgbClr val="7874B3"/>
      </a:accent6>
      <a:hlink>
        <a:srgbClr val="E88AA2"/>
      </a:hlink>
      <a:folHlink>
        <a:srgbClr val="F7AC6F"/>
      </a:folHlink>
    </a:clrScheme>
    <a:fontScheme name="Personalizado 3">
      <a:majorFont>
        <a:latin typeface="Playfair Display"/>
        <a:ea typeface=""/>
        <a:cs typeface=""/>
      </a:majorFont>
      <a:minorFont>
        <a:latin typeface="Soho Gothic Pro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insait_externa_03102018" id="{5C41357B-7313-429A-8D70-51EB5220553A}" vid="{D77268EC-2466-4A95-A82B-DEA9D01E7CF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Portadas</Template>
  <TotalTime>646</TotalTime>
  <Words>559</Words>
  <Application>Microsoft Macintosh PowerPoint</Application>
  <PresentationFormat>Widescreen</PresentationFormat>
  <Paragraphs>76</Paragraphs>
  <Slides>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ＭＳ Ｐゴシック</vt:lpstr>
      <vt:lpstr>Arial</vt:lpstr>
      <vt:lpstr>Georgia</vt:lpstr>
      <vt:lpstr>Neo Sans</vt:lpstr>
      <vt:lpstr>Playfair Display</vt:lpstr>
      <vt:lpstr>Soho Gothic Pro</vt:lpstr>
      <vt:lpstr>Soho Gothic Pro Light</vt:lpstr>
      <vt:lpstr>Wingdings</vt:lpstr>
      <vt:lpstr>Portadas</vt:lpstr>
      <vt:lpstr>Diapositiva de think-cell</vt:lpstr>
      <vt:lpstr>Los tres pilares de la Observabilidad </vt:lpstr>
      <vt:lpstr>PowerPoint Presentation</vt:lpstr>
      <vt:lpstr>El foco en el negocio implica una transformación de la TI para convertirse en palanca de innovación y crecimiento</vt:lpstr>
      <vt:lpstr>Observabilidad</vt:lpstr>
      <vt:lpstr>Evolución de las Arquitecturas</vt:lpstr>
      <vt:lpstr>Descarga la presentación…..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Microservicios Cómo mejorar el negocio: De las aplicaciones tradicionales a los microservicios</dc:title>
  <dc:creator>Ahijado Martín-Navarro, Francisco Javier</dc:creator>
  <cp:lastModifiedBy>Santos Andrés, Javier</cp:lastModifiedBy>
  <cp:revision>97</cp:revision>
  <cp:lastPrinted>2018-09-05T10:32:03Z</cp:lastPrinted>
  <dcterms:created xsi:type="dcterms:W3CDTF">2019-06-22T21:12:25Z</dcterms:created>
  <dcterms:modified xsi:type="dcterms:W3CDTF">2021-06-15T11:04:11Z</dcterms:modified>
</cp:coreProperties>
</file>